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21" r:id="rId3"/>
    <p:sldId id="420" r:id="rId4"/>
    <p:sldId id="422" r:id="rId5"/>
    <p:sldId id="423" r:id="rId6"/>
    <p:sldId id="406" r:id="rId7"/>
    <p:sldId id="407" r:id="rId8"/>
    <p:sldId id="409" r:id="rId9"/>
    <p:sldId id="408" r:id="rId10"/>
    <p:sldId id="272" r:id="rId11"/>
    <p:sldId id="338" r:id="rId12"/>
    <p:sldId id="30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3" autoAdjust="0"/>
    <p:restoredTop sz="94660"/>
  </p:normalViewPr>
  <p:slideViewPr>
    <p:cSldViewPr snapToGrid="0">
      <p:cViewPr varScale="1">
        <p:scale>
          <a:sx n="83" d="100"/>
          <a:sy n="83" d="100"/>
        </p:scale>
        <p:origin x="72"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806D9-2D94-4813-A554-BD8DE4A302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87AAB7E-E349-4D56-8CA6-67FA869717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18998F-C811-4709-9AA8-B95C0763BAA4}"/>
              </a:ext>
            </a:extLst>
          </p:cNvPr>
          <p:cNvSpPr>
            <a:spLocks noGrp="1"/>
          </p:cNvSpPr>
          <p:nvPr>
            <p:ph type="dt" sz="half" idx="10"/>
          </p:nvPr>
        </p:nvSpPr>
        <p:spPr/>
        <p:txBody>
          <a:bodyPr/>
          <a:lstStyle/>
          <a:p>
            <a:fld id="{D31C6251-FC27-4F57-8BEA-8B229DFD6F6F}" type="datetimeFigureOut">
              <a:rPr lang="en-US" smtClean="0"/>
              <a:t>3/22/2019</a:t>
            </a:fld>
            <a:endParaRPr lang="en-US"/>
          </a:p>
        </p:txBody>
      </p:sp>
      <p:sp>
        <p:nvSpPr>
          <p:cNvPr id="5" name="Footer Placeholder 4">
            <a:extLst>
              <a:ext uri="{FF2B5EF4-FFF2-40B4-BE49-F238E27FC236}">
                <a16:creationId xmlns:a16="http://schemas.microsoft.com/office/drawing/2014/main" id="{8CE4CCBE-3A4C-4A9D-83E8-B0438F5D49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381230-FD64-400A-9352-F4C27CC27740}"/>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706674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05CCE-BEB0-42B7-ACA8-A1DDCD4D9F2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0BA7562-4C58-4809-8A35-45EE575D03E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46C5FD-DB51-46EE-A2F9-D71C1385FC1B}"/>
              </a:ext>
            </a:extLst>
          </p:cNvPr>
          <p:cNvSpPr>
            <a:spLocks noGrp="1"/>
          </p:cNvSpPr>
          <p:nvPr>
            <p:ph type="dt" sz="half" idx="10"/>
          </p:nvPr>
        </p:nvSpPr>
        <p:spPr/>
        <p:txBody>
          <a:bodyPr/>
          <a:lstStyle/>
          <a:p>
            <a:fld id="{D31C6251-FC27-4F57-8BEA-8B229DFD6F6F}" type="datetimeFigureOut">
              <a:rPr lang="en-US" smtClean="0"/>
              <a:t>3/22/2019</a:t>
            </a:fld>
            <a:endParaRPr lang="en-US"/>
          </a:p>
        </p:txBody>
      </p:sp>
      <p:sp>
        <p:nvSpPr>
          <p:cNvPr id="5" name="Footer Placeholder 4">
            <a:extLst>
              <a:ext uri="{FF2B5EF4-FFF2-40B4-BE49-F238E27FC236}">
                <a16:creationId xmlns:a16="http://schemas.microsoft.com/office/drawing/2014/main" id="{8C1C337A-6DFF-46A8-8E3F-33AE4E9EDE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028309-63E2-4240-BE82-6568E6630B0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099899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43289F-B060-45A5-B0C2-DC3B2A5F00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64EA2AF-6DC6-4FEF-87B5-8D87FD046DA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672C71-D013-4424-A3C3-00094B518FD0}"/>
              </a:ext>
            </a:extLst>
          </p:cNvPr>
          <p:cNvSpPr>
            <a:spLocks noGrp="1"/>
          </p:cNvSpPr>
          <p:nvPr>
            <p:ph type="dt" sz="half" idx="10"/>
          </p:nvPr>
        </p:nvSpPr>
        <p:spPr/>
        <p:txBody>
          <a:bodyPr/>
          <a:lstStyle/>
          <a:p>
            <a:fld id="{D31C6251-FC27-4F57-8BEA-8B229DFD6F6F}" type="datetimeFigureOut">
              <a:rPr lang="en-US" smtClean="0"/>
              <a:t>3/22/2019</a:t>
            </a:fld>
            <a:endParaRPr lang="en-US"/>
          </a:p>
        </p:txBody>
      </p:sp>
      <p:sp>
        <p:nvSpPr>
          <p:cNvPr id="5" name="Footer Placeholder 4">
            <a:extLst>
              <a:ext uri="{FF2B5EF4-FFF2-40B4-BE49-F238E27FC236}">
                <a16:creationId xmlns:a16="http://schemas.microsoft.com/office/drawing/2014/main" id="{F1B2A38D-3E82-442B-8959-530FC7DE22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8DAEF-5513-40C4-8C21-D9BC5B7CC12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22893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D4B4-F45B-4519-A8D0-4B37DC49BC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F57E7-882B-4B70-956E-D7450FFBA42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D79F5C-3093-4049-B48E-BDCFCB82F577}"/>
              </a:ext>
            </a:extLst>
          </p:cNvPr>
          <p:cNvSpPr>
            <a:spLocks noGrp="1"/>
          </p:cNvSpPr>
          <p:nvPr>
            <p:ph type="dt" sz="half" idx="10"/>
          </p:nvPr>
        </p:nvSpPr>
        <p:spPr/>
        <p:txBody>
          <a:bodyPr/>
          <a:lstStyle/>
          <a:p>
            <a:fld id="{D31C6251-FC27-4F57-8BEA-8B229DFD6F6F}" type="datetimeFigureOut">
              <a:rPr lang="en-US" smtClean="0"/>
              <a:t>3/22/2019</a:t>
            </a:fld>
            <a:endParaRPr lang="en-US"/>
          </a:p>
        </p:txBody>
      </p:sp>
      <p:sp>
        <p:nvSpPr>
          <p:cNvPr id="5" name="Footer Placeholder 4">
            <a:extLst>
              <a:ext uri="{FF2B5EF4-FFF2-40B4-BE49-F238E27FC236}">
                <a16:creationId xmlns:a16="http://schemas.microsoft.com/office/drawing/2014/main" id="{F3DD38AB-7A8D-482E-A960-F1DAA44FB2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B8BA37-B62E-49B6-B7B0-5B8752DB241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377495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06208-A41B-40D5-8E3F-FC1601CFE6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315792F-80B4-47C5-9AF6-9C69DB3B0CF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B52E2EA-4069-4C17-A9DE-3506AB0A3BDF}"/>
              </a:ext>
            </a:extLst>
          </p:cNvPr>
          <p:cNvSpPr>
            <a:spLocks noGrp="1"/>
          </p:cNvSpPr>
          <p:nvPr>
            <p:ph type="dt" sz="half" idx="10"/>
          </p:nvPr>
        </p:nvSpPr>
        <p:spPr/>
        <p:txBody>
          <a:bodyPr/>
          <a:lstStyle/>
          <a:p>
            <a:fld id="{D31C6251-FC27-4F57-8BEA-8B229DFD6F6F}" type="datetimeFigureOut">
              <a:rPr lang="en-US" smtClean="0"/>
              <a:t>3/22/2019</a:t>
            </a:fld>
            <a:endParaRPr lang="en-US"/>
          </a:p>
        </p:txBody>
      </p:sp>
      <p:sp>
        <p:nvSpPr>
          <p:cNvPr id="5" name="Footer Placeholder 4">
            <a:extLst>
              <a:ext uri="{FF2B5EF4-FFF2-40B4-BE49-F238E27FC236}">
                <a16:creationId xmlns:a16="http://schemas.microsoft.com/office/drawing/2014/main" id="{74B86C1A-FCC9-403C-A218-5C87E5C182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2FAF8-5EE5-40DF-A11F-D49EE5A92AC5}"/>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1822227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10B34-9C23-47BE-974F-672ECAABE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1ADEED-50EC-4BB5-947F-F41C735A525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7713D4-2049-4F68-86BC-F45A8A745A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722B6E1-2C84-448F-90BD-F2FA881B190A}"/>
              </a:ext>
            </a:extLst>
          </p:cNvPr>
          <p:cNvSpPr>
            <a:spLocks noGrp="1"/>
          </p:cNvSpPr>
          <p:nvPr>
            <p:ph type="dt" sz="half" idx="10"/>
          </p:nvPr>
        </p:nvSpPr>
        <p:spPr/>
        <p:txBody>
          <a:bodyPr/>
          <a:lstStyle/>
          <a:p>
            <a:fld id="{D31C6251-FC27-4F57-8BEA-8B229DFD6F6F}" type="datetimeFigureOut">
              <a:rPr lang="en-US" smtClean="0"/>
              <a:t>3/22/2019</a:t>
            </a:fld>
            <a:endParaRPr lang="en-US"/>
          </a:p>
        </p:txBody>
      </p:sp>
      <p:sp>
        <p:nvSpPr>
          <p:cNvPr id="6" name="Footer Placeholder 5">
            <a:extLst>
              <a:ext uri="{FF2B5EF4-FFF2-40B4-BE49-F238E27FC236}">
                <a16:creationId xmlns:a16="http://schemas.microsoft.com/office/drawing/2014/main" id="{95B7471F-F2AC-409D-A847-33970E7508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192476-280F-4588-B11B-F4C54038DA8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6242255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1B0EC-45F6-404C-8BEF-0625F558B4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B7D80C-DEA7-4AE3-B9CE-7A4D268D73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185DF3-89CD-4423-9C62-0F523E549B3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E5E32B7-A4C8-4628-8BC1-27869C58D7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FCF762-4F65-4091-91BB-DD5FD3521D71}"/>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42D7E-39B4-463C-8E2D-77D8BAD99E07}"/>
              </a:ext>
            </a:extLst>
          </p:cNvPr>
          <p:cNvSpPr>
            <a:spLocks noGrp="1"/>
          </p:cNvSpPr>
          <p:nvPr>
            <p:ph type="dt" sz="half" idx="10"/>
          </p:nvPr>
        </p:nvSpPr>
        <p:spPr/>
        <p:txBody>
          <a:bodyPr/>
          <a:lstStyle/>
          <a:p>
            <a:fld id="{D31C6251-FC27-4F57-8BEA-8B229DFD6F6F}" type="datetimeFigureOut">
              <a:rPr lang="en-US" smtClean="0"/>
              <a:t>3/22/2019</a:t>
            </a:fld>
            <a:endParaRPr lang="en-US"/>
          </a:p>
        </p:txBody>
      </p:sp>
      <p:sp>
        <p:nvSpPr>
          <p:cNvPr id="8" name="Footer Placeholder 7">
            <a:extLst>
              <a:ext uri="{FF2B5EF4-FFF2-40B4-BE49-F238E27FC236}">
                <a16:creationId xmlns:a16="http://schemas.microsoft.com/office/drawing/2014/main" id="{EA97CE60-4A36-4D37-8939-5E1D6E9935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02DBF3-7211-4647-ADE7-86098882656E}"/>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2241903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FB26C-C764-4EE9-9531-2DC51E6EA6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DB7A74-C87A-4618-A41B-56C54DCCF4E2}"/>
              </a:ext>
            </a:extLst>
          </p:cNvPr>
          <p:cNvSpPr>
            <a:spLocks noGrp="1"/>
          </p:cNvSpPr>
          <p:nvPr>
            <p:ph type="dt" sz="half" idx="10"/>
          </p:nvPr>
        </p:nvSpPr>
        <p:spPr/>
        <p:txBody>
          <a:bodyPr/>
          <a:lstStyle/>
          <a:p>
            <a:fld id="{D31C6251-FC27-4F57-8BEA-8B229DFD6F6F}" type="datetimeFigureOut">
              <a:rPr lang="en-US" smtClean="0"/>
              <a:t>3/22/2019</a:t>
            </a:fld>
            <a:endParaRPr lang="en-US"/>
          </a:p>
        </p:txBody>
      </p:sp>
      <p:sp>
        <p:nvSpPr>
          <p:cNvPr id="4" name="Footer Placeholder 3">
            <a:extLst>
              <a:ext uri="{FF2B5EF4-FFF2-40B4-BE49-F238E27FC236}">
                <a16:creationId xmlns:a16="http://schemas.microsoft.com/office/drawing/2014/main" id="{BEC38245-E4FE-4B12-8364-FE3F952B7AA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1ADB53-729C-4D8B-A64E-65831B613DF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01789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83641C-6529-4425-AAFF-A935D5764128}"/>
              </a:ext>
            </a:extLst>
          </p:cNvPr>
          <p:cNvSpPr>
            <a:spLocks noGrp="1"/>
          </p:cNvSpPr>
          <p:nvPr>
            <p:ph type="dt" sz="half" idx="10"/>
          </p:nvPr>
        </p:nvSpPr>
        <p:spPr/>
        <p:txBody>
          <a:bodyPr/>
          <a:lstStyle/>
          <a:p>
            <a:fld id="{D31C6251-FC27-4F57-8BEA-8B229DFD6F6F}" type="datetimeFigureOut">
              <a:rPr lang="en-US" smtClean="0"/>
              <a:t>3/22/2019</a:t>
            </a:fld>
            <a:endParaRPr lang="en-US"/>
          </a:p>
        </p:txBody>
      </p:sp>
      <p:sp>
        <p:nvSpPr>
          <p:cNvPr id="3" name="Footer Placeholder 2">
            <a:extLst>
              <a:ext uri="{FF2B5EF4-FFF2-40B4-BE49-F238E27FC236}">
                <a16:creationId xmlns:a16="http://schemas.microsoft.com/office/drawing/2014/main" id="{03E0E56C-8363-4E7F-B748-A227D9727C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F485EE2-05EB-4461-BC36-2B71F54D0B04}"/>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166688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71A9-E655-4957-8746-5970C085A1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F9B205-4249-4D5E-ADF3-6FF6C2A3EB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20DEE3-B7DB-43B2-A328-F2FBDDB1B2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6793F9-8D84-4647-AE6F-3E10B183D5C4}"/>
              </a:ext>
            </a:extLst>
          </p:cNvPr>
          <p:cNvSpPr>
            <a:spLocks noGrp="1"/>
          </p:cNvSpPr>
          <p:nvPr>
            <p:ph type="dt" sz="half" idx="10"/>
          </p:nvPr>
        </p:nvSpPr>
        <p:spPr/>
        <p:txBody>
          <a:bodyPr/>
          <a:lstStyle/>
          <a:p>
            <a:fld id="{D31C6251-FC27-4F57-8BEA-8B229DFD6F6F}" type="datetimeFigureOut">
              <a:rPr lang="en-US" smtClean="0"/>
              <a:t>3/22/2019</a:t>
            </a:fld>
            <a:endParaRPr lang="en-US"/>
          </a:p>
        </p:txBody>
      </p:sp>
      <p:sp>
        <p:nvSpPr>
          <p:cNvPr id="6" name="Footer Placeholder 5">
            <a:extLst>
              <a:ext uri="{FF2B5EF4-FFF2-40B4-BE49-F238E27FC236}">
                <a16:creationId xmlns:a16="http://schemas.microsoft.com/office/drawing/2014/main" id="{E77C77B4-EB25-4E5A-9A69-3515DBB7D4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0B0D45-DC10-4142-BF16-23A9ABB6750A}"/>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4027247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A4420-D890-4F57-832D-5BF2AAF21B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284B1C6-85AB-4C24-9C93-73AC6372AA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E1AB4F-3B24-480A-A816-9DB68C5F64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7D22273-47CA-4BB6-9D76-4E0E4A370F2E}"/>
              </a:ext>
            </a:extLst>
          </p:cNvPr>
          <p:cNvSpPr>
            <a:spLocks noGrp="1"/>
          </p:cNvSpPr>
          <p:nvPr>
            <p:ph type="dt" sz="half" idx="10"/>
          </p:nvPr>
        </p:nvSpPr>
        <p:spPr/>
        <p:txBody>
          <a:bodyPr/>
          <a:lstStyle/>
          <a:p>
            <a:fld id="{D31C6251-FC27-4F57-8BEA-8B229DFD6F6F}" type="datetimeFigureOut">
              <a:rPr lang="en-US" smtClean="0"/>
              <a:t>3/22/2019</a:t>
            </a:fld>
            <a:endParaRPr lang="en-US"/>
          </a:p>
        </p:txBody>
      </p:sp>
      <p:sp>
        <p:nvSpPr>
          <p:cNvPr id="6" name="Footer Placeholder 5">
            <a:extLst>
              <a:ext uri="{FF2B5EF4-FFF2-40B4-BE49-F238E27FC236}">
                <a16:creationId xmlns:a16="http://schemas.microsoft.com/office/drawing/2014/main" id="{25ECC221-6232-4EF5-A955-17D59D4460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C034E0-7BC4-4F3A-826B-89BC2E555C3F}"/>
              </a:ext>
            </a:extLst>
          </p:cNvPr>
          <p:cNvSpPr>
            <a:spLocks noGrp="1"/>
          </p:cNvSpPr>
          <p:nvPr>
            <p:ph type="sldNum" sz="quarter" idx="12"/>
          </p:nvPr>
        </p:nvSpPr>
        <p:spPr/>
        <p:txBody>
          <a:bodyPr/>
          <a:lstStyle/>
          <a:p>
            <a:fld id="{C4916257-8AEE-465A-9AF0-0540DC64BBB9}" type="slidenum">
              <a:rPr lang="en-US" smtClean="0"/>
              <a:t>‹#›</a:t>
            </a:fld>
            <a:endParaRPr lang="en-US"/>
          </a:p>
        </p:txBody>
      </p:sp>
    </p:spTree>
    <p:extLst>
      <p:ext uri="{BB962C8B-B14F-4D97-AF65-F5344CB8AC3E}">
        <p14:creationId xmlns:p14="http://schemas.microsoft.com/office/powerpoint/2010/main" val="36184532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40BFBE-06A6-4A56-8BC6-590B4FD20B3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10B06D-539D-4603-B89C-6CF904C4A5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8B347C-C20C-490A-99F1-832379C6D6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1C6251-FC27-4F57-8BEA-8B229DFD6F6F}" type="datetimeFigureOut">
              <a:rPr lang="en-US" smtClean="0"/>
              <a:t>3/22/2019</a:t>
            </a:fld>
            <a:endParaRPr lang="en-US"/>
          </a:p>
        </p:txBody>
      </p:sp>
      <p:sp>
        <p:nvSpPr>
          <p:cNvPr id="5" name="Footer Placeholder 4">
            <a:extLst>
              <a:ext uri="{FF2B5EF4-FFF2-40B4-BE49-F238E27FC236}">
                <a16:creationId xmlns:a16="http://schemas.microsoft.com/office/drawing/2014/main" id="{E873D4D5-F30B-4FAD-A23D-D1547581E2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6F3417-FD60-4F06-8D31-DDE84DBEA8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16257-8AEE-465A-9AF0-0540DC64BBB9}" type="slidenum">
              <a:rPr lang="en-US" smtClean="0"/>
              <a:t>‹#›</a:t>
            </a:fld>
            <a:endParaRPr lang="en-US"/>
          </a:p>
        </p:txBody>
      </p:sp>
    </p:spTree>
    <p:extLst>
      <p:ext uri="{BB962C8B-B14F-4D97-AF65-F5344CB8AC3E}">
        <p14:creationId xmlns:p14="http://schemas.microsoft.com/office/powerpoint/2010/main" val="14822879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2BF07-3C06-41DA-8FE2-38C4C2D3A59C}"/>
              </a:ext>
            </a:extLst>
          </p:cNvPr>
          <p:cNvSpPr>
            <a:spLocks noGrp="1"/>
          </p:cNvSpPr>
          <p:nvPr>
            <p:ph type="ctrTitle"/>
          </p:nvPr>
        </p:nvSpPr>
        <p:spPr/>
        <p:txBody>
          <a:bodyPr/>
          <a:lstStyle/>
          <a:p>
            <a:r>
              <a:rPr lang="en-US" dirty="0" err="1"/>
              <a:t>Soymap</a:t>
            </a:r>
            <a:r>
              <a:rPr lang="en-US" dirty="0"/>
              <a:t> classification and timing algorithm check</a:t>
            </a:r>
          </a:p>
        </p:txBody>
      </p:sp>
      <p:sp>
        <p:nvSpPr>
          <p:cNvPr id="3" name="Subtitle 2">
            <a:extLst>
              <a:ext uri="{FF2B5EF4-FFF2-40B4-BE49-F238E27FC236}">
                <a16:creationId xmlns:a16="http://schemas.microsoft.com/office/drawing/2014/main" id="{6E22D555-1588-49B7-8699-6C2E2E89EAAC}"/>
              </a:ext>
            </a:extLst>
          </p:cNvPr>
          <p:cNvSpPr>
            <a:spLocks noGrp="1"/>
          </p:cNvSpPr>
          <p:nvPr>
            <p:ph type="subTitle" idx="1"/>
          </p:nvPr>
        </p:nvSpPr>
        <p:spPr/>
        <p:txBody>
          <a:bodyPr/>
          <a:lstStyle/>
          <a:p>
            <a:r>
              <a:rPr lang="en-US" dirty="0"/>
              <a:t>April 1, 2019</a:t>
            </a:r>
          </a:p>
        </p:txBody>
      </p:sp>
    </p:spTree>
    <p:extLst>
      <p:ext uri="{BB962C8B-B14F-4D97-AF65-F5344CB8AC3E}">
        <p14:creationId xmlns:p14="http://schemas.microsoft.com/office/powerpoint/2010/main" val="21152712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0"/>
            <a:ext cx="11808823" cy="4154984"/>
          </a:xfrm>
          <a:prstGeom prst="rect">
            <a:avLst/>
          </a:prstGeom>
          <a:noFill/>
        </p:spPr>
        <p:txBody>
          <a:bodyPr wrap="square" rtlCol="0">
            <a:spAutoFit/>
          </a:bodyPr>
          <a:lstStyle/>
          <a:p>
            <a:r>
              <a:rPr lang="en-US" dirty="0"/>
              <a:t>Crop timing</a:t>
            </a:r>
          </a:p>
          <a:p>
            <a:pPr marL="285750" indent="-285750">
              <a:buFont typeface="Arial" panose="020B0604020202020204" pitchFamily="34" charset="0"/>
              <a:buChar char="•"/>
            </a:pPr>
            <a:r>
              <a:rPr lang="en-US" sz="1400" dirty="0"/>
              <a:t>For natural vs </a:t>
            </a:r>
            <a:r>
              <a:rPr lang="en-US" sz="1400" dirty="0" err="1"/>
              <a:t>agri</a:t>
            </a:r>
            <a:r>
              <a:rPr lang="en-US" sz="1400" dirty="0"/>
              <a:t> accuracy, try masking edges and masking by crop cycle and peak EVI target only </a:t>
            </a:r>
            <a:r>
              <a:rPr lang="en-US" sz="1400" dirty="0" err="1"/>
              <a:t>agri</a:t>
            </a:r>
            <a:endParaRPr lang="en-US" sz="1400" dirty="0"/>
          </a:p>
          <a:p>
            <a:pPr marL="285750" indent="-285750">
              <a:buFont typeface="Arial" panose="020B0604020202020204" pitchFamily="34" charset="0"/>
              <a:buChar char="•"/>
            </a:pPr>
            <a:r>
              <a:rPr lang="en-US" sz="1400"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sz="1400" dirty="0"/>
              <a:t>Check QA/QC for the small peak before the larger peak (base threshold off places we know are DC and what the peak height is), and also chase down the algorithm error in the red pixel in Mato Grosso timing validation</a:t>
            </a:r>
          </a:p>
          <a:p>
            <a:pPr marL="342900" indent="-342900">
              <a:buFont typeface="Arial" panose="020B0604020202020204" pitchFamily="34" charset="0"/>
              <a:buChar char="•"/>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endParaRPr lang="en-US" dirty="0"/>
          </a:p>
          <a:p>
            <a:pPr marL="285750" indent="-285750">
              <a:buFont typeface="Arial" panose="020B0604020202020204" pitchFamily="34" charset="0"/>
              <a:buChar char="•"/>
            </a:pPr>
            <a:endParaRPr lang="en-US" dirty="0"/>
          </a:p>
          <a:p>
            <a:r>
              <a:rPr lang="en-US" dirty="0"/>
              <a:t>Paper</a:t>
            </a:r>
          </a:p>
          <a:p>
            <a:pPr marL="285750" indent="-285750">
              <a:buFont typeface="Arial" panose="020B0604020202020204" pitchFamily="34" charset="0"/>
              <a:buChar char="•"/>
            </a:pPr>
            <a:r>
              <a:rPr lang="en-US" sz="1400" dirty="0">
                <a:solidFill>
                  <a:srgbClr val="FF0000"/>
                </a:solidFill>
              </a:rPr>
              <a:t>Read papers that produce </a:t>
            </a:r>
            <a:r>
              <a:rPr lang="en-US" sz="1400" dirty="0" err="1">
                <a:solidFill>
                  <a:srgbClr val="FF0000"/>
                </a:solidFill>
              </a:rPr>
              <a:t>agri</a:t>
            </a:r>
            <a:r>
              <a:rPr lang="en-US" sz="1400" dirty="0">
                <a:solidFill>
                  <a:srgbClr val="FF0000"/>
                </a:solidFill>
              </a:rPr>
              <a:t> datasets. Find one or two that are nice to read and analyze how they write about it.</a:t>
            </a:r>
          </a:p>
          <a:p>
            <a:pPr marL="285750" indent="-285750">
              <a:buFont typeface="Arial" panose="020B0604020202020204" pitchFamily="34" charset="0"/>
              <a:buChar char="•"/>
            </a:pPr>
            <a:r>
              <a:rPr lang="en-US" sz="1400" dirty="0">
                <a:solidFill>
                  <a:srgbClr val="FF0000"/>
                </a:solidFill>
              </a:rPr>
              <a:t>Use </a:t>
            </a:r>
            <a:r>
              <a:rPr lang="en-US" sz="1400" dirty="0" err="1">
                <a:solidFill>
                  <a:srgbClr val="FF0000"/>
                </a:solidFill>
              </a:rPr>
              <a:t>ShareLatex</a:t>
            </a:r>
            <a:r>
              <a:rPr lang="en-US" sz="1400" dirty="0">
                <a:solidFill>
                  <a:srgbClr val="FF0000"/>
                </a:solidFill>
              </a:rPr>
              <a:t> and start outlining</a:t>
            </a:r>
          </a:p>
          <a:p>
            <a:pPr marL="285750" indent="-285750">
              <a:buFont typeface="Arial" panose="020B0604020202020204" pitchFamily="34" charset="0"/>
              <a:buChar char="•"/>
            </a:pPr>
            <a:r>
              <a:rPr lang="en-US" sz="1400" dirty="0">
                <a:solidFill>
                  <a:srgbClr val="FF0000"/>
                </a:solidFill>
              </a:rPr>
              <a:t>Look at Slack for ‘how to write a paper’ article that Sally shared</a:t>
            </a:r>
          </a:p>
          <a:p>
            <a:pPr marL="285750" indent="-285750">
              <a:buFont typeface="Arial" panose="020B0604020202020204" pitchFamily="34" charset="0"/>
              <a:buChar char="•"/>
            </a:pPr>
            <a:r>
              <a:rPr lang="en-US" sz="1400" dirty="0">
                <a:solidFill>
                  <a:srgbClr val="FF0000"/>
                </a:solidFill>
              </a:rPr>
              <a:t>Think about the story and figures that illustrate the story</a:t>
            </a:r>
          </a:p>
        </p:txBody>
      </p:sp>
      <p:sp>
        <p:nvSpPr>
          <p:cNvPr id="4" name="TextBox 3">
            <a:extLst>
              <a:ext uri="{FF2B5EF4-FFF2-40B4-BE49-F238E27FC236}">
                <a16:creationId xmlns:a16="http://schemas.microsoft.com/office/drawing/2014/main" id="{E6C590E7-A6E8-4A04-B777-AE7C085B83D4}"/>
              </a:ext>
            </a:extLst>
          </p:cNvPr>
          <p:cNvSpPr txBox="1"/>
          <p:nvPr/>
        </p:nvSpPr>
        <p:spPr>
          <a:xfrm>
            <a:off x="96390" y="4275385"/>
            <a:ext cx="11485577" cy="1015663"/>
          </a:xfrm>
          <a:prstGeom prst="rect">
            <a:avLst/>
          </a:prstGeom>
          <a:noFill/>
        </p:spPr>
        <p:txBody>
          <a:bodyPr wrap="square" rtlCol="0">
            <a:spAutoFit/>
          </a:bodyPr>
          <a:lstStyle/>
          <a:p>
            <a:r>
              <a:rPr lang="en-US" dirty="0"/>
              <a:t>NEXT Planet image downloads:</a:t>
            </a:r>
          </a:p>
          <a:p>
            <a:pPr marL="285750" indent="-285750">
              <a:buFontTx/>
              <a:buChar char="-"/>
            </a:pPr>
            <a:r>
              <a:rPr lang="en-US" sz="1400" dirty="0">
                <a:solidFill>
                  <a:srgbClr val="FF0000"/>
                </a:solidFill>
              </a:rPr>
              <a:t>For poly6 to 8 (based on soy_pts_agsat1), only download for 2016-2017. these are in MT – try to go for about 30 to 40 fields in different locations instead of 80 fields in a single location because of potential bias due to cloudy days</a:t>
            </a:r>
          </a:p>
          <a:p>
            <a:pPr marL="285750" indent="-285750">
              <a:buFontTx/>
              <a:buChar char="-"/>
            </a:pPr>
            <a:r>
              <a:rPr lang="en-US" sz="1400" dirty="0">
                <a:solidFill>
                  <a:srgbClr val="FF0000"/>
                </a:solidFill>
              </a:rPr>
              <a:t>Monitor </a:t>
            </a:r>
            <a:r>
              <a:rPr lang="en-US" sz="1400" dirty="0" err="1">
                <a:solidFill>
                  <a:srgbClr val="FF0000"/>
                </a:solidFill>
              </a:rPr>
              <a:t>BearBuy</a:t>
            </a:r>
            <a:r>
              <a:rPr lang="en-US" sz="1400" dirty="0">
                <a:solidFill>
                  <a:srgbClr val="FF0000"/>
                </a:solidFill>
              </a:rPr>
              <a:t> for Planet purchase</a:t>
            </a:r>
          </a:p>
        </p:txBody>
      </p:sp>
      <p:sp>
        <p:nvSpPr>
          <p:cNvPr id="5" name="Rectangle 4">
            <a:extLst>
              <a:ext uri="{FF2B5EF4-FFF2-40B4-BE49-F238E27FC236}">
                <a16:creationId xmlns:a16="http://schemas.microsoft.com/office/drawing/2014/main" id="{11695520-25DB-442D-8A66-D49AEF2BA74F}"/>
              </a:ext>
            </a:extLst>
          </p:cNvPr>
          <p:cNvSpPr/>
          <p:nvPr/>
        </p:nvSpPr>
        <p:spPr>
          <a:xfrm>
            <a:off x="96390" y="5411449"/>
            <a:ext cx="7421784" cy="1446550"/>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sz="1400" dirty="0"/>
              <a:t>Do pip install </a:t>
            </a:r>
            <a:r>
              <a:rPr lang="en-US" sz="1400" dirty="0" err="1"/>
              <a:t>earthengine-api</a:t>
            </a:r>
            <a:r>
              <a:rPr lang="en-US" sz="1400" dirty="0"/>
              <a:t> in </a:t>
            </a:r>
            <a:r>
              <a:rPr lang="en-US" sz="1400" dirty="0" err="1"/>
              <a:t>colab</a:t>
            </a:r>
            <a:r>
              <a:rPr lang="en-US" sz="1400" dirty="0"/>
              <a:t> to get virtual machine</a:t>
            </a:r>
          </a:p>
          <a:p>
            <a:r>
              <a:rPr lang="en-US" sz="1400" dirty="0"/>
              <a:t>Import </a:t>
            </a:r>
            <a:r>
              <a:rPr lang="en-US" sz="1400" dirty="0" err="1"/>
              <a:t>ee</a:t>
            </a:r>
            <a:endParaRPr lang="en-US" sz="1400" dirty="0"/>
          </a:p>
          <a:p>
            <a:r>
              <a:rPr lang="en-US" sz="1400" dirty="0" err="1"/>
              <a:t>ee.Initialize</a:t>
            </a:r>
            <a:r>
              <a:rPr lang="en-US" sz="1400" dirty="0"/>
              <a:t>()</a:t>
            </a:r>
          </a:p>
          <a:p>
            <a:r>
              <a:rPr lang="en-US" sz="1400" dirty="0" err="1"/>
              <a:t>ee.batch.Task.list</a:t>
            </a:r>
            <a:r>
              <a:rPr lang="en-US" sz="1400" dirty="0"/>
              <a:t>() – proves can use earth engine</a:t>
            </a:r>
          </a:p>
          <a:p>
            <a:r>
              <a:rPr lang="en-US" sz="1400" dirty="0"/>
              <a:t>Docs: </a:t>
            </a:r>
            <a:r>
              <a:rPr lang="en-US" sz="1400" dirty="0" err="1"/>
              <a:t>github</a:t>
            </a:r>
            <a:r>
              <a:rPr lang="en-US" sz="1400" dirty="0"/>
              <a:t>/</a:t>
            </a:r>
            <a:r>
              <a:rPr lang="en-US" sz="1400" dirty="0" err="1"/>
              <a:t>earthengine-api</a:t>
            </a:r>
            <a:r>
              <a:rPr lang="en-US" sz="1400" dirty="0"/>
              <a:t> -&gt; python -&gt; examples -&gt; </a:t>
            </a:r>
            <a:r>
              <a:rPr lang="en-US" sz="1400" dirty="0" err="1"/>
              <a:t>ipynb</a:t>
            </a:r>
            <a:r>
              <a:rPr lang="en-US" sz="1400" dirty="0"/>
              <a:t> -&gt; example stuff</a:t>
            </a:r>
          </a:p>
        </p:txBody>
      </p:sp>
    </p:spTree>
    <p:extLst>
      <p:ext uri="{BB962C8B-B14F-4D97-AF65-F5344CB8AC3E}">
        <p14:creationId xmlns:p14="http://schemas.microsoft.com/office/powerpoint/2010/main" val="415822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8FE790-C4E1-42E8-A853-4ECD32875F38}"/>
              </a:ext>
            </a:extLst>
          </p:cNvPr>
          <p:cNvSpPr txBox="1"/>
          <p:nvPr/>
        </p:nvSpPr>
        <p:spPr>
          <a:xfrm>
            <a:off x="2263337" y="2511521"/>
            <a:ext cx="7444538" cy="461665"/>
          </a:xfrm>
          <a:prstGeom prst="rect">
            <a:avLst/>
          </a:prstGeom>
          <a:noFill/>
        </p:spPr>
        <p:txBody>
          <a:bodyPr wrap="none" rtlCol="0">
            <a:spAutoFit/>
          </a:bodyPr>
          <a:lstStyle/>
          <a:p>
            <a:r>
              <a:rPr lang="en-US" sz="2400" dirty="0"/>
              <a:t>Land cover classification with more constrained input data</a:t>
            </a:r>
          </a:p>
        </p:txBody>
      </p:sp>
    </p:spTree>
    <p:extLst>
      <p:ext uri="{BB962C8B-B14F-4D97-AF65-F5344CB8AC3E}">
        <p14:creationId xmlns:p14="http://schemas.microsoft.com/office/powerpoint/2010/main" val="299344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2800767"/>
          </a:xfrm>
          <a:prstGeom prst="rect">
            <a:avLst/>
          </a:prstGeom>
        </p:spPr>
        <p:txBody>
          <a:bodyPr wrap="square">
            <a:spAutoFit/>
          </a:bodyPr>
          <a:lstStyle/>
          <a:p>
            <a:r>
              <a:rPr lang="en-US" sz="1600" b="1" dirty="0"/>
              <a:t>Based on spectral and phenological differences, target mid to late vegetative stage of first crop and the whole second crop; avoid dry season</a:t>
            </a:r>
          </a:p>
          <a:p>
            <a:endParaRPr lang="en-US" sz="1600" dirty="0"/>
          </a:p>
          <a:p>
            <a:r>
              <a:rPr lang="en-US" sz="1600" u="sng" dirty="0"/>
              <a:t>Proposed input data for separating the three classes</a:t>
            </a:r>
          </a:p>
          <a:p>
            <a:pPr lvl="1"/>
            <a:r>
              <a:rPr lang="en-US" sz="1600" dirty="0"/>
              <a:t>From spectral differences (mid to late vegetative stage)</a:t>
            </a:r>
          </a:p>
          <a:p>
            <a:pPr marL="742950" lvl="1" indent="-285750">
              <a:buFont typeface="Arial" panose="020B0604020202020204" pitchFamily="34" charset="0"/>
              <a:buChar char="•"/>
            </a:pPr>
            <a:r>
              <a:rPr lang="en-US" sz="1600" dirty="0"/>
              <a:t>B2 (NIR) from Dec to June</a:t>
            </a:r>
          </a:p>
          <a:p>
            <a:pPr marL="742950" lvl="1" indent="-285750">
              <a:buFont typeface="Arial" panose="020B0604020202020204" pitchFamily="34" charset="0"/>
              <a:buChar char="•"/>
            </a:pPr>
            <a:r>
              <a:rPr lang="en-US" sz="1600" dirty="0"/>
              <a:t>B5 from Dec to June</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lvl="1"/>
            <a:endParaRPr lang="en-US" sz="1600" dirty="0"/>
          </a:p>
          <a:p>
            <a:pPr lvl="1"/>
            <a:r>
              <a:rPr lang="en-US" sz="1600" dirty="0"/>
              <a:t>From phenological differences (mid vegetative stage; usually the time fields transition from first to second crop)</a:t>
            </a:r>
          </a:p>
          <a:p>
            <a:pPr marL="742950" lvl="1" indent="-285750">
              <a:buFont typeface="Arial" panose="020B0604020202020204" pitchFamily="34" charset="0"/>
              <a:buChar char="•"/>
            </a:pPr>
            <a:r>
              <a:rPr lang="en-US" sz="1600" dirty="0"/>
              <a:t>EVI from January to March (NOT July to October)</a:t>
            </a:r>
          </a:p>
        </p:txBody>
      </p:sp>
    </p:spTree>
    <p:extLst>
      <p:ext uri="{BB962C8B-B14F-4D97-AF65-F5344CB8AC3E}">
        <p14:creationId xmlns:p14="http://schemas.microsoft.com/office/powerpoint/2010/main" val="4012122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2738714-995F-4E0F-98BA-A470210DC234}"/>
              </a:ext>
            </a:extLst>
          </p:cNvPr>
          <p:cNvSpPr/>
          <p:nvPr/>
        </p:nvSpPr>
        <p:spPr>
          <a:xfrm>
            <a:off x="0" y="0"/>
            <a:ext cx="10363200" cy="369332"/>
          </a:xfrm>
          <a:prstGeom prst="rect">
            <a:avLst/>
          </a:prstGeom>
        </p:spPr>
        <p:txBody>
          <a:bodyPr wrap="square">
            <a:spAutoFit/>
          </a:bodyPr>
          <a:lstStyle/>
          <a:p>
            <a:r>
              <a:rPr lang="en-US" dirty="0"/>
              <a:t>Check correlation between EVI and individual bands (if R &lt; 0.07, put both EVI and individual bands in input)</a:t>
            </a:r>
          </a:p>
        </p:txBody>
      </p:sp>
      <p:sp>
        <p:nvSpPr>
          <p:cNvPr id="3" name="Rectangle 2">
            <a:extLst>
              <a:ext uri="{FF2B5EF4-FFF2-40B4-BE49-F238E27FC236}">
                <a16:creationId xmlns:a16="http://schemas.microsoft.com/office/drawing/2014/main" id="{61761D9C-0365-4B80-B8BD-3A857E570A7C}"/>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4" name="Picture 3">
            <a:extLst>
              <a:ext uri="{FF2B5EF4-FFF2-40B4-BE49-F238E27FC236}">
                <a16:creationId xmlns:a16="http://schemas.microsoft.com/office/drawing/2014/main" id="{396320C5-8128-465F-B3A0-409D48C1BA19}"/>
              </a:ext>
            </a:extLst>
          </p:cNvPr>
          <p:cNvPicPr>
            <a:picLocks noChangeAspect="1"/>
          </p:cNvPicPr>
          <p:nvPr/>
        </p:nvPicPr>
        <p:blipFill rotWithShape="1">
          <a:blip r:embed="rId2"/>
          <a:srcRect l="24423" t="50000" r="38557" b="24957"/>
          <a:stretch/>
        </p:blipFill>
        <p:spPr>
          <a:xfrm>
            <a:off x="1451682" y="932040"/>
            <a:ext cx="9288636" cy="3534508"/>
          </a:xfrm>
          <a:prstGeom prst="rect">
            <a:avLst/>
          </a:prstGeom>
        </p:spPr>
      </p:pic>
    </p:spTree>
    <p:extLst>
      <p:ext uri="{BB962C8B-B14F-4D97-AF65-F5344CB8AC3E}">
        <p14:creationId xmlns:p14="http://schemas.microsoft.com/office/powerpoint/2010/main" val="576339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7B6D23E-6015-4889-BAA2-5A2D8F62CB78}"/>
              </a:ext>
            </a:extLst>
          </p:cNvPr>
          <p:cNvSpPr/>
          <p:nvPr/>
        </p:nvSpPr>
        <p:spPr>
          <a:xfrm>
            <a:off x="9155723" y="6488668"/>
            <a:ext cx="3036277" cy="369332"/>
          </a:xfrm>
          <a:prstGeom prst="rect">
            <a:avLst/>
          </a:prstGeom>
        </p:spPr>
        <p:txBody>
          <a:bodyPr wrap="square">
            <a:spAutoFit/>
          </a:bodyPr>
          <a:lstStyle/>
          <a:p>
            <a:r>
              <a:rPr lang="en-US" dirty="0"/>
              <a:t>R file: </a:t>
            </a:r>
            <a:r>
              <a:rPr lang="en-US" dirty="0" err="1"/>
              <a:t>Band_correlations.Rmd</a:t>
            </a:r>
            <a:endParaRPr lang="en-US" dirty="0"/>
          </a:p>
        </p:txBody>
      </p:sp>
      <p:pic>
        <p:nvPicPr>
          <p:cNvPr id="5" name="Picture 4">
            <a:extLst>
              <a:ext uri="{FF2B5EF4-FFF2-40B4-BE49-F238E27FC236}">
                <a16:creationId xmlns:a16="http://schemas.microsoft.com/office/drawing/2014/main" id="{8100424C-03F9-4CA8-A564-9BD167E8421F}"/>
              </a:ext>
            </a:extLst>
          </p:cNvPr>
          <p:cNvPicPr>
            <a:picLocks noChangeAspect="1"/>
          </p:cNvPicPr>
          <p:nvPr/>
        </p:nvPicPr>
        <p:blipFill>
          <a:blip r:embed="rId2"/>
          <a:stretch>
            <a:fillRect/>
          </a:stretch>
        </p:blipFill>
        <p:spPr>
          <a:xfrm>
            <a:off x="-1" y="945930"/>
            <a:ext cx="5910987" cy="3647924"/>
          </a:xfrm>
          <a:prstGeom prst="rect">
            <a:avLst/>
          </a:prstGeom>
        </p:spPr>
      </p:pic>
      <p:pic>
        <p:nvPicPr>
          <p:cNvPr id="6" name="Picture 5">
            <a:extLst>
              <a:ext uri="{FF2B5EF4-FFF2-40B4-BE49-F238E27FC236}">
                <a16:creationId xmlns:a16="http://schemas.microsoft.com/office/drawing/2014/main" id="{685C1E64-69E9-4910-AC1C-E3C4FA89229B}"/>
              </a:ext>
            </a:extLst>
          </p:cNvPr>
          <p:cNvPicPr>
            <a:picLocks noChangeAspect="1"/>
          </p:cNvPicPr>
          <p:nvPr/>
        </p:nvPicPr>
        <p:blipFill>
          <a:blip r:embed="rId3"/>
          <a:stretch>
            <a:fillRect/>
          </a:stretch>
        </p:blipFill>
        <p:spPr>
          <a:xfrm>
            <a:off x="6281013" y="945930"/>
            <a:ext cx="5910987" cy="3647923"/>
          </a:xfrm>
          <a:prstGeom prst="rect">
            <a:avLst/>
          </a:prstGeom>
        </p:spPr>
      </p:pic>
      <p:sp>
        <p:nvSpPr>
          <p:cNvPr id="7" name="Rectangle 6">
            <a:extLst>
              <a:ext uri="{FF2B5EF4-FFF2-40B4-BE49-F238E27FC236}">
                <a16:creationId xmlns:a16="http://schemas.microsoft.com/office/drawing/2014/main" id="{89F899B5-B682-48CD-9956-69416FCECE00}"/>
              </a:ext>
            </a:extLst>
          </p:cNvPr>
          <p:cNvSpPr/>
          <p:nvPr/>
        </p:nvSpPr>
        <p:spPr>
          <a:xfrm>
            <a:off x="4662232" y="5001561"/>
            <a:ext cx="3742859" cy="1077218"/>
          </a:xfrm>
          <a:prstGeom prst="rect">
            <a:avLst/>
          </a:prstGeom>
        </p:spPr>
        <p:txBody>
          <a:bodyPr wrap="square">
            <a:spAutoFit/>
          </a:bodyPr>
          <a:lstStyle/>
          <a:p>
            <a:r>
              <a:rPr lang="en-US" sz="1600" dirty="0"/>
              <a:t>The numbers are correlation</a:t>
            </a:r>
          </a:p>
          <a:p>
            <a:r>
              <a:rPr lang="en-US" sz="1600" dirty="0"/>
              <a:t>Use two sets of input data: </a:t>
            </a:r>
          </a:p>
          <a:p>
            <a:pPr marL="285750" indent="-285750">
              <a:buFont typeface="Arial" panose="020B0604020202020204" pitchFamily="34" charset="0"/>
              <a:buChar char="•"/>
            </a:pPr>
            <a:r>
              <a:rPr lang="en-US" sz="1600" dirty="0"/>
              <a:t>B1 and b2 from December to June</a:t>
            </a:r>
          </a:p>
          <a:p>
            <a:pPr marL="285750" indent="-285750">
              <a:buFont typeface="Arial" panose="020B0604020202020204" pitchFamily="34" charset="0"/>
              <a:buChar char="•"/>
            </a:pPr>
            <a:r>
              <a:rPr lang="en-US" sz="1600" dirty="0"/>
              <a:t>EVI from December to June</a:t>
            </a:r>
          </a:p>
        </p:txBody>
      </p:sp>
    </p:spTree>
    <p:extLst>
      <p:ext uri="{BB962C8B-B14F-4D97-AF65-F5344CB8AC3E}">
        <p14:creationId xmlns:p14="http://schemas.microsoft.com/office/powerpoint/2010/main" val="139487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C963A8-021E-49CC-8E0C-7985755852E3}"/>
              </a:ext>
            </a:extLst>
          </p:cNvPr>
          <p:cNvSpPr txBox="1"/>
          <p:nvPr/>
        </p:nvSpPr>
        <p:spPr>
          <a:xfrm>
            <a:off x="172532" y="143020"/>
            <a:ext cx="11635559" cy="1600438"/>
          </a:xfrm>
          <a:prstGeom prst="rect">
            <a:avLst/>
          </a:prstGeom>
          <a:noFill/>
        </p:spPr>
        <p:txBody>
          <a:bodyPr wrap="square" rtlCol="0">
            <a:spAutoFit/>
          </a:bodyPr>
          <a:lstStyle/>
          <a:p>
            <a:r>
              <a:rPr lang="en-US" b="1" dirty="0"/>
              <a:t>New </a:t>
            </a:r>
            <a:r>
              <a:rPr lang="en-US" b="1" dirty="0" err="1"/>
              <a:t>soymaps</a:t>
            </a:r>
            <a:r>
              <a:rPr lang="en-US" b="1" dirty="0"/>
              <a:t> (using additional training points beyond Jake’s method but fewer input data)</a:t>
            </a:r>
          </a:p>
          <a:p>
            <a:pPr marL="285750" indent="-285750">
              <a:buFontTx/>
              <a:buChar char="-"/>
            </a:pPr>
            <a:r>
              <a:rPr lang="en-US" sz="1600" dirty="0"/>
              <a:t>Pooling all years to train a single classifier</a:t>
            </a:r>
          </a:p>
          <a:p>
            <a:pPr marL="285750" indent="-285750">
              <a:buFontTx/>
              <a:buChar char="-"/>
            </a:pPr>
            <a:r>
              <a:rPr lang="en-US" sz="1600" dirty="0"/>
              <a:t>Adding PLOS training points</a:t>
            </a:r>
          </a:p>
          <a:p>
            <a:pPr marL="285750" indent="-285750">
              <a:buFontTx/>
              <a:buChar char="-"/>
            </a:pPr>
            <a:r>
              <a:rPr lang="en-US" sz="1600" dirty="0"/>
              <a:t>Two sets of input data: </a:t>
            </a:r>
          </a:p>
          <a:p>
            <a:pPr marL="742950" lvl="1" indent="-285750">
              <a:buFontTx/>
              <a:buChar char="-"/>
            </a:pPr>
            <a:r>
              <a:rPr lang="en-US" sz="1600" dirty="0"/>
              <a:t>1. band1 and band2 of MODIS from Dec to June</a:t>
            </a:r>
          </a:p>
          <a:p>
            <a:pPr marL="742950" lvl="1" indent="-285750">
              <a:buFontTx/>
              <a:buChar char="-"/>
            </a:pPr>
            <a:r>
              <a:rPr lang="en-US" sz="1600" dirty="0"/>
              <a:t>2. EVI from MODIS from Dec to June</a:t>
            </a:r>
          </a:p>
        </p:txBody>
      </p:sp>
      <p:graphicFrame>
        <p:nvGraphicFramePr>
          <p:cNvPr id="4" name="Table 3">
            <a:extLst>
              <a:ext uri="{FF2B5EF4-FFF2-40B4-BE49-F238E27FC236}">
                <a16:creationId xmlns:a16="http://schemas.microsoft.com/office/drawing/2014/main" id="{873B9BAA-2D4E-4E99-BD40-C66BCFAFAA7E}"/>
              </a:ext>
            </a:extLst>
          </p:cNvPr>
          <p:cNvGraphicFramePr>
            <a:graphicFrameLocks noGrp="1"/>
          </p:cNvGraphicFramePr>
          <p:nvPr>
            <p:extLst>
              <p:ext uri="{D42A27DB-BD31-4B8C-83A1-F6EECF244321}">
                <p14:modId xmlns:p14="http://schemas.microsoft.com/office/powerpoint/2010/main" val="1786887625"/>
              </p:ext>
            </p:extLst>
          </p:nvPr>
        </p:nvGraphicFramePr>
        <p:xfrm>
          <a:off x="105687" y="1863531"/>
          <a:ext cx="11980626" cy="4577080"/>
        </p:xfrm>
        <a:graphic>
          <a:graphicData uri="http://schemas.openxmlformats.org/drawingml/2006/table">
            <a:tbl>
              <a:tblPr firstRow="1" bandRow="1">
                <a:tableStyleId>{5C22544A-7EE6-4342-B048-85BDC9FD1C3A}</a:tableStyleId>
              </a:tblPr>
              <a:tblGrid>
                <a:gridCol w="1122748">
                  <a:extLst>
                    <a:ext uri="{9D8B030D-6E8A-4147-A177-3AD203B41FA5}">
                      <a16:colId xmlns:a16="http://schemas.microsoft.com/office/drawing/2014/main" val="12695347"/>
                    </a:ext>
                  </a:extLst>
                </a:gridCol>
                <a:gridCol w="2345448">
                  <a:extLst>
                    <a:ext uri="{9D8B030D-6E8A-4147-A177-3AD203B41FA5}">
                      <a16:colId xmlns:a16="http://schemas.microsoft.com/office/drawing/2014/main" val="3025344708"/>
                    </a:ext>
                  </a:extLst>
                </a:gridCol>
                <a:gridCol w="2522117">
                  <a:extLst>
                    <a:ext uri="{9D8B030D-6E8A-4147-A177-3AD203B41FA5}">
                      <a16:colId xmlns:a16="http://schemas.microsoft.com/office/drawing/2014/main" val="3255573536"/>
                    </a:ext>
                  </a:extLst>
                </a:gridCol>
                <a:gridCol w="1996771">
                  <a:extLst>
                    <a:ext uri="{9D8B030D-6E8A-4147-A177-3AD203B41FA5}">
                      <a16:colId xmlns:a16="http://schemas.microsoft.com/office/drawing/2014/main" val="4268869873"/>
                    </a:ext>
                  </a:extLst>
                </a:gridCol>
                <a:gridCol w="1996771">
                  <a:extLst>
                    <a:ext uri="{9D8B030D-6E8A-4147-A177-3AD203B41FA5}">
                      <a16:colId xmlns:a16="http://schemas.microsoft.com/office/drawing/2014/main" val="1328898102"/>
                    </a:ext>
                  </a:extLst>
                </a:gridCol>
                <a:gridCol w="1996771">
                  <a:extLst>
                    <a:ext uri="{9D8B030D-6E8A-4147-A177-3AD203B41FA5}">
                      <a16:colId xmlns:a16="http://schemas.microsoft.com/office/drawing/2014/main" val="1539267737"/>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soymaps</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Soymaps_2 for image collection of all years</a:t>
                      </a:r>
                    </a:p>
                  </a:txBody>
                  <a:tcPr/>
                </a:tc>
                <a:tc>
                  <a:txBody>
                    <a:bodyPr/>
                    <a:lstStyle/>
                    <a:p>
                      <a:pPr marL="285750" indent="-285750">
                        <a:buFont typeface="Arial" panose="020B0604020202020204" pitchFamily="34" charset="0"/>
                        <a:buChar char="•"/>
                      </a:pPr>
                      <a:r>
                        <a:rPr lang="en-US" sz="1400" dirty="0"/>
                        <a:t>Base_soymap_agsat_PLOS_b1b2_(year)</a:t>
                      </a:r>
                    </a:p>
                    <a:p>
                      <a:pPr marL="285750" indent="-285750">
                        <a:buFont typeface="Arial" panose="020B0604020202020204" pitchFamily="34" charset="0"/>
                        <a:buChar char="•"/>
                      </a:pPr>
                      <a:r>
                        <a:rPr lang="en-US" sz="1400" dirty="0"/>
                        <a:t>Soymaps_3</a:t>
                      </a:r>
                    </a:p>
                  </a:txBody>
                  <a:tcPr/>
                </a:tc>
                <a:tc>
                  <a:txBody>
                    <a:bodyPr/>
                    <a:lstStyle/>
                    <a:p>
                      <a:pPr marL="285750" indent="-285750">
                        <a:buFont typeface="Arial" panose="020B0604020202020204" pitchFamily="34" charset="0"/>
                        <a:buChar char="•"/>
                      </a:pPr>
                      <a:r>
                        <a:rPr lang="en-US" sz="1400" dirty="0" err="1"/>
                        <a:t>Base_soymap_agsat_PLOS_EVI</a:t>
                      </a:r>
                      <a:r>
                        <a:rPr lang="en-US" sz="1400" dirty="0"/>
                        <a:t>_(year)</a:t>
                      </a:r>
                    </a:p>
                    <a:p>
                      <a:pPr marL="285750" indent="-285750">
                        <a:buFont typeface="Arial" panose="020B0604020202020204" pitchFamily="34" charset="0"/>
                        <a:buChar char="•"/>
                      </a:pPr>
                      <a:r>
                        <a:rPr lang="en-US" sz="1400" dirty="0"/>
                        <a:t>Soymaps_4</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p>
                      <a:endParaRPr lang="en-US" sz="1400" dirty="0"/>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tc>
                  <a:txBody>
                    <a:bodyPr/>
                    <a:lstStyle/>
                    <a:p>
                      <a:r>
                        <a:rPr lang="en-US" sz="1400" dirty="0"/>
                        <a:t>MODIS band 1 and 2 from Dec to June</a:t>
                      </a:r>
                    </a:p>
                    <a:p>
                      <a:r>
                        <a:rPr lang="en-US" sz="1400" dirty="0"/>
                        <a:t>Landsat SRTM</a:t>
                      </a:r>
                    </a:p>
                  </a:txBody>
                  <a:tcPr/>
                </a:tc>
                <a:tc>
                  <a:txBody>
                    <a:bodyPr/>
                    <a:lstStyle/>
                    <a:p>
                      <a:r>
                        <a:rPr lang="en-US" sz="1400" dirty="0"/>
                        <a:t>MODIS derived EVI from Dec to June</a:t>
                      </a:r>
                    </a:p>
                    <a:p>
                      <a:r>
                        <a:rPr lang="en-US" sz="1400" dirty="0"/>
                        <a:t>Landsat SRTM</a:t>
                      </a:r>
                    </a:p>
                  </a:txBody>
                  <a:tcPr/>
                </a:tc>
                <a:extLst>
                  <a:ext uri="{0D108BD9-81ED-4DB2-BD59-A6C34878D82A}">
                    <a16:rowId xmlns:a16="http://schemas.microsoft.com/office/drawing/2014/main" val="3449465817"/>
                  </a:ext>
                </a:extLst>
              </a:tr>
            </a:tbl>
          </a:graphicData>
        </a:graphic>
      </p:graphicFrame>
      <p:sp>
        <p:nvSpPr>
          <p:cNvPr id="5" name="Rectangle 4">
            <a:extLst>
              <a:ext uri="{FF2B5EF4-FFF2-40B4-BE49-F238E27FC236}">
                <a16:creationId xmlns:a16="http://schemas.microsoft.com/office/drawing/2014/main" id="{FA88DBB7-0159-4156-AA4F-2EAD67E9502A}"/>
              </a:ext>
            </a:extLst>
          </p:cNvPr>
          <p:cNvSpPr/>
          <p:nvPr/>
        </p:nvSpPr>
        <p:spPr>
          <a:xfrm>
            <a:off x="2687782" y="6488668"/>
            <a:ext cx="9504218" cy="307777"/>
          </a:xfrm>
          <a:prstGeom prst="rect">
            <a:avLst/>
          </a:prstGeom>
        </p:spPr>
        <p:txBody>
          <a:bodyPr wrap="square">
            <a:spAutoFit/>
          </a:bodyPr>
          <a:lstStyle/>
          <a:p>
            <a:r>
              <a:rPr lang="en-US" sz="1400" dirty="0"/>
              <a:t>GEE file: </a:t>
            </a:r>
            <a:r>
              <a:rPr lang="en-US" sz="1400" dirty="0" err="1"/>
              <a:t>LandCover</a:t>
            </a:r>
            <a:r>
              <a:rPr lang="en-US" sz="1400" dirty="0"/>
              <a:t>/Soy Classification Trial 3, </a:t>
            </a:r>
            <a:r>
              <a:rPr lang="en-US" sz="1400" dirty="0" err="1"/>
              <a:t>LandCover</a:t>
            </a:r>
            <a:r>
              <a:rPr lang="en-US" sz="1400" dirty="0"/>
              <a:t>/Soy Classification Trial 4, </a:t>
            </a:r>
            <a:r>
              <a:rPr lang="en-US" sz="1400" dirty="0" err="1"/>
              <a:t>LandCover</a:t>
            </a:r>
            <a:r>
              <a:rPr lang="en-US" sz="1400" dirty="0"/>
              <a:t>/Soy Classification Create Final Asset</a:t>
            </a:r>
          </a:p>
        </p:txBody>
      </p:sp>
    </p:spTree>
    <p:extLst>
      <p:ext uri="{BB962C8B-B14F-4D97-AF65-F5344CB8AC3E}">
        <p14:creationId xmlns:p14="http://schemas.microsoft.com/office/powerpoint/2010/main" val="1648278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560200" y="2006374"/>
            <a:ext cx="2960863" cy="2121491"/>
          </a:xfrm>
          <a:prstGeom prst="rect">
            <a:avLst/>
          </a:prstGeom>
        </p:spPr>
      </p:pic>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3"/>
          <a:srcRect l="28994" t="41267" r="33780" b="8293"/>
          <a:stretch/>
        </p:blipFill>
        <p:spPr>
          <a:xfrm>
            <a:off x="4631802" y="2021706"/>
            <a:ext cx="2858218" cy="2178425"/>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4"/>
          <a:srcRect l="34207" t="43883" r="28567" b="6666"/>
          <a:stretch/>
        </p:blipFill>
        <p:spPr>
          <a:xfrm>
            <a:off x="1716392" y="2022377"/>
            <a:ext cx="2915410" cy="2178425"/>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1815882"/>
          </a:xfrm>
          <a:prstGeom prst="rect">
            <a:avLst/>
          </a:prstGeom>
        </p:spPr>
        <p:txBody>
          <a:bodyPr wrap="square">
            <a:spAutoFit/>
          </a:bodyPr>
          <a:lstStyle/>
          <a:p>
            <a:r>
              <a:rPr lang="en-US" sz="1600" b="1" dirty="0"/>
              <a:t>Land classification accuracy for poly5 (MT)</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4632519" y="2032107"/>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773584" y="2024050"/>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sp>
        <p:nvSpPr>
          <p:cNvPr id="10" name="Rectangle 9">
            <a:extLst>
              <a:ext uri="{FF2B5EF4-FFF2-40B4-BE49-F238E27FC236}">
                <a16:creationId xmlns:a16="http://schemas.microsoft.com/office/drawing/2014/main" id="{5EC135C8-E4AB-4474-B713-26B213A39A87}"/>
              </a:ext>
            </a:extLst>
          </p:cNvPr>
          <p:cNvSpPr/>
          <p:nvPr/>
        </p:nvSpPr>
        <p:spPr>
          <a:xfrm>
            <a:off x="7653259" y="2006374"/>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graphicFrame>
        <p:nvGraphicFramePr>
          <p:cNvPr id="12" name="Table 11">
            <a:extLst>
              <a:ext uri="{FF2B5EF4-FFF2-40B4-BE49-F238E27FC236}">
                <a16:creationId xmlns:a16="http://schemas.microsoft.com/office/drawing/2014/main" id="{20252B9A-CF36-4F94-9F0B-16092AE4CEC6}"/>
              </a:ext>
            </a:extLst>
          </p:cNvPr>
          <p:cNvGraphicFramePr>
            <a:graphicFrameLocks noGrp="1"/>
          </p:cNvGraphicFramePr>
          <p:nvPr>
            <p:extLst>
              <p:ext uri="{D42A27DB-BD31-4B8C-83A1-F6EECF244321}">
                <p14:modId xmlns:p14="http://schemas.microsoft.com/office/powerpoint/2010/main" val="603453043"/>
              </p:ext>
            </p:extLst>
          </p:nvPr>
        </p:nvGraphicFramePr>
        <p:xfrm>
          <a:off x="4336011" y="69134"/>
          <a:ext cx="6699614" cy="1854200"/>
        </p:xfrm>
        <a:graphic>
          <a:graphicData uri="http://schemas.openxmlformats.org/drawingml/2006/table">
            <a:tbl>
              <a:tblPr firstRow="1" bandRow="1">
                <a:tableStyleId>{5C22544A-7EE6-4342-B048-85BDC9FD1C3A}</a:tableStyleId>
              </a:tblPr>
              <a:tblGrid>
                <a:gridCol w="1144473">
                  <a:extLst>
                    <a:ext uri="{9D8B030D-6E8A-4147-A177-3AD203B41FA5}">
                      <a16:colId xmlns:a16="http://schemas.microsoft.com/office/drawing/2014/main" val="2552527731"/>
                    </a:ext>
                  </a:extLst>
                </a:gridCol>
                <a:gridCol w="1285407">
                  <a:extLst>
                    <a:ext uri="{9D8B030D-6E8A-4147-A177-3AD203B41FA5}">
                      <a16:colId xmlns:a16="http://schemas.microsoft.com/office/drawing/2014/main" val="3360875115"/>
                    </a:ext>
                  </a:extLst>
                </a:gridCol>
                <a:gridCol w="1174742">
                  <a:extLst>
                    <a:ext uri="{9D8B030D-6E8A-4147-A177-3AD203B41FA5}">
                      <a16:colId xmlns:a16="http://schemas.microsoft.com/office/drawing/2014/main" val="249242120"/>
                    </a:ext>
                  </a:extLst>
                </a:gridCol>
                <a:gridCol w="944749">
                  <a:extLst>
                    <a:ext uri="{9D8B030D-6E8A-4147-A177-3AD203B41FA5}">
                      <a16:colId xmlns:a16="http://schemas.microsoft.com/office/drawing/2014/main" val="3096562265"/>
                    </a:ext>
                  </a:extLst>
                </a:gridCol>
                <a:gridCol w="1118579">
                  <a:extLst>
                    <a:ext uri="{9D8B030D-6E8A-4147-A177-3AD203B41FA5}">
                      <a16:colId xmlns:a16="http://schemas.microsoft.com/office/drawing/2014/main" val="470691178"/>
                    </a:ext>
                  </a:extLst>
                </a:gridCol>
                <a:gridCol w="1031664">
                  <a:extLst>
                    <a:ext uri="{9D8B030D-6E8A-4147-A177-3AD203B41FA5}">
                      <a16:colId xmlns:a16="http://schemas.microsoft.com/office/drawing/2014/main" val="3507708921"/>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tc>
                  <a:txBody>
                    <a:bodyPr/>
                    <a:lstStyle/>
                    <a:p>
                      <a:r>
                        <a:rPr lang="en-US" sz="1400" dirty="0"/>
                        <a:t>0</a:t>
                      </a:r>
                    </a:p>
                  </a:txBody>
                  <a:tcPr/>
                </a:tc>
                <a:tc>
                  <a:txBody>
                    <a:bodyPr/>
                    <a:lstStyle/>
                    <a:p>
                      <a:r>
                        <a:rPr lang="en-US" sz="1400" dirty="0"/>
                        <a:t>0.002</a:t>
                      </a:r>
                    </a:p>
                  </a:txBody>
                  <a:tcPr/>
                </a:tc>
                <a:extLst>
                  <a:ext uri="{0D108BD9-81ED-4DB2-BD59-A6C34878D82A}">
                    <a16:rowId xmlns:a16="http://schemas.microsoft.com/office/drawing/2014/main" val="3491684870"/>
                  </a:ext>
                </a:extLst>
              </a:tr>
              <a:tr h="370840">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tc>
                  <a:txBody>
                    <a:bodyPr/>
                    <a:lstStyle/>
                    <a:p>
                      <a:r>
                        <a:rPr lang="en-US" sz="1400" dirty="0"/>
                        <a:t>0.89</a:t>
                      </a:r>
                    </a:p>
                  </a:txBody>
                  <a:tcPr/>
                </a:tc>
                <a:tc>
                  <a:txBody>
                    <a:bodyPr/>
                    <a:lstStyle/>
                    <a:p>
                      <a:r>
                        <a:rPr lang="en-US" sz="1400" dirty="0"/>
                        <a:t>0.93</a:t>
                      </a:r>
                    </a:p>
                  </a:txBody>
                  <a:tcPr/>
                </a:tc>
                <a:extLst>
                  <a:ext uri="{0D108BD9-81ED-4DB2-BD59-A6C34878D82A}">
                    <a16:rowId xmlns:a16="http://schemas.microsoft.com/office/drawing/2014/main" val="1974051611"/>
                  </a:ext>
                </a:extLst>
              </a:tr>
              <a:tr h="370840">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tc>
                  <a:txBody>
                    <a:bodyPr/>
                    <a:lstStyle/>
                    <a:p>
                      <a:r>
                        <a:rPr lang="en-US" sz="1400" dirty="0"/>
                        <a:t>0.07</a:t>
                      </a:r>
                    </a:p>
                  </a:txBody>
                  <a:tcPr/>
                </a:tc>
                <a:tc>
                  <a:txBody>
                    <a:bodyPr/>
                    <a:lstStyle/>
                    <a:p>
                      <a:r>
                        <a:rPr lang="en-US" sz="1400" dirty="0"/>
                        <a:t>0.04</a:t>
                      </a:r>
                    </a:p>
                  </a:txBody>
                  <a:tcPr/>
                </a:tc>
                <a:extLst>
                  <a:ext uri="{0D108BD9-81ED-4DB2-BD59-A6C34878D82A}">
                    <a16:rowId xmlns:a16="http://schemas.microsoft.com/office/drawing/2014/main" val="115023249"/>
                  </a:ext>
                </a:extLst>
              </a:tr>
              <a:tr h="370840">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0.03</a:t>
                      </a:r>
                    </a:p>
                  </a:txBody>
                  <a:tcPr/>
                </a:tc>
                <a:extLst>
                  <a:ext uri="{0D108BD9-81ED-4DB2-BD59-A6C34878D82A}">
                    <a16:rowId xmlns:a16="http://schemas.microsoft.com/office/drawing/2014/main" val="2243537014"/>
                  </a:ext>
                </a:extLst>
              </a:tr>
            </a:tbl>
          </a:graphicData>
        </a:graphic>
      </p:graphicFrame>
      <p:pic>
        <p:nvPicPr>
          <p:cNvPr id="4" name="Picture 3">
            <a:extLst>
              <a:ext uri="{FF2B5EF4-FFF2-40B4-BE49-F238E27FC236}">
                <a16:creationId xmlns:a16="http://schemas.microsoft.com/office/drawing/2014/main" id="{B929AF3D-4E79-4927-B683-80952FA9CFD5}"/>
              </a:ext>
            </a:extLst>
          </p:cNvPr>
          <p:cNvPicPr>
            <a:picLocks noChangeAspect="1"/>
          </p:cNvPicPr>
          <p:nvPr/>
        </p:nvPicPr>
        <p:blipFill rotWithShape="1">
          <a:blip r:embed="rId5"/>
          <a:srcRect l="34207" t="40262" r="29417" b="11111"/>
          <a:stretch/>
        </p:blipFill>
        <p:spPr>
          <a:xfrm>
            <a:off x="1725550" y="4525686"/>
            <a:ext cx="2897094" cy="2178425"/>
          </a:xfrm>
          <a:prstGeom prst="rect">
            <a:avLst/>
          </a:prstGeom>
        </p:spPr>
      </p:pic>
      <p:sp>
        <p:nvSpPr>
          <p:cNvPr id="13" name="Rectangle 12">
            <a:extLst>
              <a:ext uri="{FF2B5EF4-FFF2-40B4-BE49-F238E27FC236}">
                <a16:creationId xmlns:a16="http://schemas.microsoft.com/office/drawing/2014/main" id="{6E608118-986D-409C-9876-1173AFC54A90}"/>
              </a:ext>
            </a:extLst>
          </p:cNvPr>
          <p:cNvSpPr/>
          <p:nvPr/>
        </p:nvSpPr>
        <p:spPr>
          <a:xfrm>
            <a:off x="1773584" y="4525686"/>
            <a:ext cx="952261" cy="307777"/>
          </a:xfrm>
          <a:prstGeom prst="rect">
            <a:avLst/>
          </a:prstGeom>
        </p:spPr>
        <p:txBody>
          <a:bodyPr wrap="square">
            <a:spAutoFit/>
          </a:bodyPr>
          <a:lstStyle/>
          <a:p>
            <a:r>
              <a:rPr lang="en-US" sz="1400" b="1" dirty="0" err="1"/>
              <a:t>Soymap</a:t>
            </a:r>
            <a:r>
              <a:rPr lang="en-US" sz="1400" b="1" dirty="0"/>
              <a:t> 3</a:t>
            </a:r>
          </a:p>
        </p:txBody>
      </p:sp>
      <p:pic>
        <p:nvPicPr>
          <p:cNvPr id="8" name="Picture 7">
            <a:extLst>
              <a:ext uri="{FF2B5EF4-FFF2-40B4-BE49-F238E27FC236}">
                <a16:creationId xmlns:a16="http://schemas.microsoft.com/office/drawing/2014/main" id="{34E93286-2A6C-493E-ABD1-03CA645350B2}"/>
              </a:ext>
            </a:extLst>
          </p:cNvPr>
          <p:cNvPicPr>
            <a:picLocks noChangeAspect="1"/>
          </p:cNvPicPr>
          <p:nvPr/>
        </p:nvPicPr>
        <p:blipFill rotWithShape="1">
          <a:blip r:embed="rId6"/>
          <a:srcRect l="30227" t="35178" r="32879" b="14613"/>
          <a:stretch/>
        </p:blipFill>
        <p:spPr>
          <a:xfrm>
            <a:off x="4769143" y="4519760"/>
            <a:ext cx="2791057" cy="2136573"/>
          </a:xfrm>
          <a:prstGeom prst="rect">
            <a:avLst/>
          </a:prstGeom>
        </p:spPr>
      </p:pic>
      <p:sp>
        <p:nvSpPr>
          <p:cNvPr id="14" name="Rectangle 13">
            <a:extLst>
              <a:ext uri="{FF2B5EF4-FFF2-40B4-BE49-F238E27FC236}">
                <a16:creationId xmlns:a16="http://schemas.microsoft.com/office/drawing/2014/main" id="{884D75A0-1300-4062-AC89-CC699EC1661B}"/>
              </a:ext>
            </a:extLst>
          </p:cNvPr>
          <p:cNvSpPr/>
          <p:nvPr/>
        </p:nvSpPr>
        <p:spPr>
          <a:xfrm>
            <a:off x="4769143" y="4533149"/>
            <a:ext cx="952261" cy="307777"/>
          </a:xfrm>
          <a:prstGeom prst="rect">
            <a:avLst/>
          </a:prstGeom>
        </p:spPr>
        <p:txBody>
          <a:bodyPr wrap="square">
            <a:spAutoFit/>
          </a:bodyPr>
          <a:lstStyle/>
          <a:p>
            <a:r>
              <a:rPr lang="en-US" sz="1400" b="1" dirty="0" err="1"/>
              <a:t>Soymap</a:t>
            </a:r>
            <a:r>
              <a:rPr lang="en-US" sz="1400" b="1" dirty="0"/>
              <a:t> 4</a:t>
            </a:r>
          </a:p>
        </p:txBody>
      </p:sp>
      <p:sp>
        <p:nvSpPr>
          <p:cNvPr id="15" name="Rectangle 14">
            <a:extLst>
              <a:ext uri="{FF2B5EF4-FFF2-40B4-BE49-F238E27FC236}">
                <a16:creationId xmlns:a16="http://schemas.microsoft.com/office/drawing/2014/main" id="{DE9A2668-03C3-4818-B58A-8D11864CD080}"/>
              </a:ext>
            </a:extLst>
          </p:cNvPr>
          <p:cNvSpPr/>
          <p:nvPr/>
        </p:nvSpPr>
        <p:spPr>
          <a:xfrm>
            <a:off x="8318341" y="5197236"/>
            <a:ext cx="2791057" cy="523220"/>
          </a:xfrm>
          <a:prstGeom prst="rect">
            <a:avLst/>
          </a:prstGeom>
        </p:spPr>
        <p:txBody>
          <a:bodyPr wrap="square">
            <a:spAutoFit/>
          </a:bodyPr>
          <a:lstStyle/>
          <a:p>
            <a:r>
              <a:rPr lang="en-US" sz="1400" dirty="0" err="1"/>
              <a:t>Soymap</a:t>
            </a:r>
            <a:r>
              <a:rPr lang="en-US" sz="1400" dirty="0"/>
              <a:t> 4 is best in MT, but no </a:t>
            </a:r>
            <a:r>
              <a:rPr lang="en-US" sz="1400" dirty="0" err="1"/>
              <a:t>soymap</a:t>
            </a:r>
            <a:r>
              <a:rPr lang="en-US" sz="1400" dirty="0"/>
              <a:t> does well in </a:t>
            </a:r>
            <a:r>
              <a:rPr lang="en-US" sz="1400" dirty="0" err="1"/>
              <a:t>Matopiba</a:t>
            </a:r>
            <a:endParaRPr lang="en-US" sz="1400" dirty="0"/>
          </a:p>
        </p:txBody>
      </p:sp>
    </p:spTree>
    <p:extLst>
      <p:ext uri="{BB962C8B-B14F-4D97-AF65-F5344CB8AC3E}">
        <p14:creationId xmlns:p14="http://schemas.microsoft.com/office/powerpoint/2010/main" val="1954947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51804" y="2588145"/>
            <a:ext cx="2737815" cy="2238709"/>
          </a:xfrm>
          <a:prstGeom prst="rect">
            <a:avLst/>
          </a:prstGeom>
        </p:spPr>
      </p:pic>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3"/>
          <a:srcRect l="12805" t="39024" r="58384" b="10895"/>
          <a:stretch/>
        </p:blipFill>
        <p:spPr>
          <a:xfrm>
            <a:off x="666047" y="2588146"/>
            <a:ext cx="2289589" cy="2238709"/>
          </a:xfrm>
          <a:prstGeom prst="rect">
            <a:avLst/>
          </a:prstGeom>
        </p:spPr>
      </p:pic>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666047" y="2692978"/>
            <a:ext cx="952261" cy="307777"/>
          </a:xfrm>
          <a:prstGeom prst="rect">
            <a:avLst/>
          </a:prstGeom>
        </p:spPr>
        <p:txBody>
          <a:bodyPr wrap="square">
            <a:spAutoFit/>
          </a:bodyPr>
          <a:lstStyle/>
          <a:p>
            <a:r>
              <a:rPr lang="en-US" sz="1400" b="1" dirty="0" err="1"/>
              <a:t>Soymap</a:t>
            </a:r>
            <a:r>
              <a:rPr lang="en-US" sz="1400" b="1" dirty="0"/>
              <a:t> 1</a:t>
            </a:r>
          </a:p>
        </p:txBody>
      </p:sp>
      <p:sp>
        <p:nvSpPr>
          <p:cNvPr id="11" name="Rectangle 10">
            <a:extLst>
              <a:ext uri="{FF2B5EF4-FFF2-40B4-BE49-F238E27FC236}">
                <a16:creationId xmlns:a16="http://schemas.microsoft.com/office/drawing/2014/main" id="{59C79C65-C72A-482E-BA56-65AA29BBBEA6}"/>
              </a:ext>
            </a:extLst>
          </p:cNvPr>
          <p:cNvSpPr/>
          <p:nvPr/>
        </p:nvSpPr>
        <p:spPr>
          <a:xfrm>
            <a:off x="3148169" y="2692977"/>
            <a:ext cx="952261" cy="307777"/>
          </a:xfrm>
          <a:prstGeom prst="rect">
            <a:avLst/>
          </a:prstGeom>
        </p:spPr>
        <p:txBody>
          <a:bodyPr wrap="square">
            <a:spAutoFit/>
          </a:bodyPr>
          <a:lstStyle/>
          <a:p>
            <a:r>
              <a:rPr lang="en-US" sz="1400" b="1" dirty="0" err="1"/>
              <a:t>Soymap</a:t>
            </a:r>
            <a:r>
              <a:rPr lang="en-US" sz="1400" b="1" dirty="0"/>
              <a:t> 2</a:t>
            </a:r>
          </a:p>
        </p:txBody>
      </p:sp>
      <p:graphicFrame>
        <p:nvGraphicFramePr>
          <p:cNvPr id="12" name="Table 11">
            <a:extLst>
              <a:ext uri="{FF2B5EF4-FFF2-40B4-BE49-F238E27FC236}">
                <a16:creationId xmlns:a16="http://schemas.microsoft.com/office/drawing/2014/main" id="{D46C6545-2AE3-42B6-8817-3ED90F2B7788}"/>
              </a:ext>
            </a:extLst>
          </p:cNvPr>
          <p:cNvGraphicFramePr>
            <a:graphicFrameLocks noGrp="1"/>
          </p:cNvGraphicFramePr>
          <p:nvPr>
            <p:extLst>
              <p:ext uri="{D42A27DB-BD31-4B8C-83A1-F6EECF244321}">
                <p14:modId xmlns:p14="http://schemas.microsoft.com/office/powerpoint/2010/main" val="3955523652"/>
              </p:ext>
            </p:extLst>
          </p:nvPr>
        </p:nvGraphicFramePr>
        <p:xfrm>
          <a:off x="4987636" y="232751"/>
          <a:ext cx="6958626" cy="2001520"/>
        </p:xfrm>
        <a:graphic>
          <a:graphicData uri="http://schemas.openxmlformats.org/drawingml/2006/table">
            <a:tbl>
              <a:tblPr firstRow="1" bandRow="1">
                <a:tableStyleId>{5C22544A-7EE6-4342-B048-85BDC9FD1C3A}</a:tableStyleId>
              </a:tblPr>
              <a:tblGrid>
                <a:gridCol w="914416">
                  <a:extLst>
                    <a:ext uri="{9D8B030D-6E8A-4147-A177-3AD203B41FA5}">
                      <a16:colId xmlns:a16="http://schemas.microsoft.com/office/drawing/2014/main" val="2552527731"/>
                    </a:ext>
                  </a:extLst>
                </a:gridCol>
                <a:gridCol w="1202713">
                  <a:extLst>
                    <a:ext uri="{9D8B030D-6E8A-4147-A177-3AD203B41FA5}">
                      <a16:colId xmlns:a16="http://schemas.microsoft.com/office/drawing/2014/main" val="3360875115"/>
                    </a:ext>
                  </a:extLst>
                </a:gridCol>
                <a:gridCol w="1045882">
                  <a:extLst>
                    <a:ext uri="{9D8B030D-6E8A-4147-A177-3AD203B41FA5}">
                      <a16:colId xmlns:a16="http://schemas.microsoft.com/office/drawing/2014/main" val="249242120"/>
                    </a:ext>
                  </a:extLst>
                </a:gridCol>
                <a:gridCol w="1265205">
                  <a:extLst>
                    <a:ext uri="{9D8B030D-6E8A-4147-A177-3AD203B41FA5}">
                      <a16:colId xmlns:a16="http://schemas.microsoft.com/office/drawing/2014/main" val="3096562265"/>
                    </a:ext>
                  </a:extLst>
                </a:gridCol>
                <a:gridCol w="1265205">
                  <a:extLst>
                    <a:ext uri="{9D8B030D-6E8A-4147-A177-3AD203B41FA5}">
                      <a16:colId xmlns:a16="http://schemas.microsoft.com/office/drawing/2014/main" val="468557471"/>
                    </a:ext>
                  </a:extLst>
                </a:gridCol>
                <a:gridCol w="1265205">
                  <a:extLst>
                    <a:ext uri="{9D8B030D-6E8A-4147-A177-3AD203B41FA5}">
                      <a16:colId xmlns:a16="http://schemas.microsoft.com/office/drawing/2014/main" val="3492838048"/>
                    </a:ext>
                  </a:extLst>
                </a:gridCol>
              </a:tblGrid>
              <a:tr h="472383">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tc>
                  <a:txBody>
                    <a:bodyPr/>
                    <a:lstStyle/>
                    <a:p>
                      <a:r>
                        <a:rPr lang="en-US" sz="1400" dirty="0"/>
                        <a:t>0.04</a:t>
                      </a:r>
                    </a:p>
                  </a:txBody>
                  <a:tcPr/>
                </a:tc>
                <a:tc>
                  <a:txBody>
                    <a:bodyPr/>
                    <a:lstStyle/>
                    <a:p>
                      <a:r>
                        <a:rPr lang="en-US" sz="1400" dirty="0"/>
                        <a:t>0.12</a:t>
                      </a:r>
                    </a:p>
                  </a:txBody>
                  <a:tcPr/>
                </a:tc>
                <a:extLst>
                  <a:ext uri="{0D108BD9-81ED-4DB2-BD59-A6C34878D82A}">
                    <a16:rowId xmlns:a16="http://schemas.microsoft.com/office/drawing/2014/main" val="2761252128"/>
                  </a:ext>
                </a:extLst>
              </a:tr>
              <a:tr h="370840">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tc>
                  <a:txBody>
                    <a:bodyPr/>
                    <a:lstStyle/>
                    <a:p>
                      <a:r>
                        <a:rPr lang="en-US" sz="1400" dirty="0"/>
                        <a:t>0.67</a:t>
                      </a:r>
                    </a:p>
                  </a:txBody>
                  <a:tcPr/>
                </a:tc>
                <a:tc>
                  <a:txBody>
                    <a:bodyPr/>
                    <a:lstStyle/>
                    <a:p>
                      <a:r>
                        <a:rPr lang="en-US" sz="1400" dirty="0"/>
                        <a:t>0.68</a:t>
                      </a:r>
                    </a:p>
                  </a:txBody>
                  <a:tcPr/>
                </a:tc>
                <a:extLst>
                  <a:ext uri="{0D108BD9-81ED-4DB2-BD59-A6C34878D82A}">
                    <a16:rowId xmlns:a16="http://schemas.microsoft.com/office/drawing/2014/main" val="508188269"/>
                  </a:ext>
                </a:extLst>
              </a:tr>
              <a:tr h="370840">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tc>
                  <a:txBody>
                    <a:bodyPr/>
                    <a:lstStyle/>
                    <a:p>
                      <a:r>
                        <a:rPr lang="en-US" sz="1400" dirty="0"/>
                        <a:t>0.044</a:t>
                      </a:r>
                    </a:p>
                  </a:txBody>
                  <a:tcPr/>
                </a:tc>
                <a:tc>
                  <a:txBody>
                    <a:bodyPr/>
                    <a:lstStyle/>
                    <a:p>
                      <a:r>
                        <a:rPr lang="en-US" sz="1400" dirty="0"/>
                        <a:t>0.02</a:t>
                      </a:r>
                    </a:p>
                  </a:txBody>
                  <a:tcPr/>
                </a:tc>
                <a:extLst>
                  <a:ext uri="{0D108BD9-81ED-4DB2-BD59-A6C34878D82A}">
                    <a16:rowId xmlns:a16="http://schemas.microsoft.com/office/drawing/2014/main" val="1044668182"/>
                  </a:ext>
                </a:extLst>
              </a:tr>
              <a:tr h="370840">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tc>
                  <a:txBody>
                    <a:bodyPr/>
                    <a:lstStyle/>
                    <a:p>
                      <a:r>
                        <a:rPr lang="en-US" sz="1400" dirty="0"/>
                        <a:t>0.25</a:t>
                      </a:r>
                    </a:p>
                  </a:txBody>
                  <a:tcPr/>
                </a:tc>
                <a:tc>
                  <a:txBody>
                    <a:bodyPr/>
                    <a:lstStyle/>
                    <a:p>
                      <a:r>
                        <a:rPr lang="en-US" sz="1400" dirty="0"/>
                        <a:t>0.17</a:t>
                      </a:r>
                    </a:p>
                  </a:txBody>
                  <a:tcPr/>
                </a:tc>
                <a:extLst>
                  <a:ext uri="{0D108BD9-81ED-4DB2-BD59-A6C34878D82A}">
                    <a16:rowId xmlns:a16="http://schemas.microsoft.com/office/drawing/2014/main" val="3305880814"/>
                  </a:ext>
                </a:extLst>
              </a:tr>
            </a:tbl>
          </a:graphicData>
        </a:graphic>
      </p:graphicFrame>
      <p:pic>
        <p:nvPicPr>
          <p:cNvPr id="6" name="Picture 5">
            <a:extLst>
              <a:ext uri="{FF2B5EF4-FFF2-40B4-BE49-F238E27FC236}">
                <a16:creationId xmlns:a16="http://schemas.microsoft.com/office/drawing/2014/main" id="{F2C1FF51-965E-491A-9917-AF265FD9FDB9}"/>
              </a:ext>
            </a:extLst>
          </p:cNvPr>
          <p:cNvPicPr>
            <a:picLocks noChangeAspect="1"/>
          </p:cNvPicPr>
          <p:nvPr/>
        </p:nvPicPr>
        <p:blipFill rotWithShape="1">
          <a:blip r:embed="rId4"/>
          <a:srcRect l="35757" t="42559" r="35076" b="9091"/>
          <a:stretch/>
        </p:blipFill>
        <p:spPr>
          <a:xfrm>
            <a:off x="9244623" y="2571482"/>
            <a:ext cx="2436587" cy="2272039"/>
          </a:xfrm>
          <a:prstGeom prst="rect">
            <a:avLst/>
          </a:prstGeom>
        </p:spPr>
      </p:pic>
      <p:sp>
        <p:nvSpPr>
          <p:cNvPr id="13" name="Rectangle 12">
            <a:extLst>
              <a:ext uri="{FF2B5EF4-FFF2-40B4-BE49-F238E27FC236}">
                <a16:creationId xmlns:a16="http://schemas.microsoft.com/office/drawing/2014/main" id="{B03E5BB7-4444-49FD-9172-6724453C0C5A}"/>
              </a:ext>
            </a:extLst>
          </p:cNvPr>
          <p:cNvSpPr/>
          <p:nvPr/>
        </p:nvSpPr>
        <p:spPr>
          <a:xfrm>
            <a:off x="9322677" y="2620135"/>
            <a:ext cx="952261" cy="307777"/>
          </a:xfrm>
          <a:prstGeom prst="rect">
            <a:avLst/>
          </a:prstGeom>
        </p:spPr>
        <p:txBody>
          <a:bodyPr wrap="square">
            <a:spAutoFit/>
          </a:bodyPr>
          <a:lstStyle/>
          <a:p>
            <a:r>
              <a:rPr lang="en-US" sz="1400" b="1" dirty="0" err="1"/>
              <a:t>Soymap</a:t>
            </a:r>
            <a:r>
              <a:rPr lang="en-US" sz="1400" b="1" dirty="0"/>
              <a:t> 4</a:t>
            </a:r>
          </a:p>
        </p:txBody>
      </p:sp>
      <p:pic>
        <p:nvPicPr>
          <p:cNvPr id="7" name="Picture 6">
            <a:extLst>
              <a:ext uri="{FF2B5EF4-FFF2-40B4-BE49-F238E27FC236}">
                <a16:creationId xmlns:a16="http://schemas.microsoft.com/office/drawing/2014/main" id="{261256A3-CD0B-4130-90CD-E86557B22E51}"/>
              </a:ext>
            </a:extLst>
          </p:cNvPr>
          <p:cNvPicPr>
            <a:picLocks noChangeAspect="1"/>
          </p:cNvPicPr>
          <p:nvPr/>
        </p:nvPicPr>
        <p:blipFill rotWithShape="1">
          <a:blip r:embed="rId5"/>
          <a:srcRect l="16440" t="40673" r="54091" b="10168"/>
          <a:stretch/>
        </p:blipFill>
        <p:spPr>
          <a:xfrm>
            <a:off x="6168718" y="2571482"/>
            <a:ext cx="2436587" cy="2286258"/>
          </a:xfrm>
          <a:prstGeom prst="rect">
            <a:avLst/>
          </a:prstGeom>
        </p:spPr>
      </p:pic>
      <p:sp>
        <p:nvSpPr>
          <p:cNvPr id="14" name="Rectangle 13">
            <a:extLst>
              <a:ext uri="{FF2B5EF4-FFF2-40B4-BE49-F238E27FC236}">
                <a16:creationId xmlns:a16="http://schemas.microsoft.com/office/drawing/2014/main" id="{732408B0-7EE6-4A6E-AC9B-BCB48099D4B1}"/>
              </a:ext>
            </a:extLst>
          </p:cNvPr>
          <p:cNvSpPr/>
          <p:nvPr/>
        </p:nvSpPr>
        <p:spPr>
          <a:xfrm>
            <a:off x="6186470" y="2562852"/>
            <a:ext cx="952261" cy="307777"/>
          </a:xfrm>
          <a:prstGeom prst="rect">
            <a:avLst/>
          </a:prstGeom>
        </p:spPr>
        <p:txBody>
          <a:bodyPr wrap="square">
            <a:spAutoFit/>
          </a:bodyPr>
          <a:lstStyle/>
          <a:p>
            <a:r>
              <a:rPr lang="en-US" sz="1400" b="1" dirty="0" err="1"/>
              <a:t>Soymap</a:t>
            </a:r>
            <a:r>
              <a:rPr lang="en-US" sz="1400" b="1" dirty="0"/>
              <a:t> 3</a:t>
            </a:r>
          </a:p>
        </p:txBody>
      </p:sp>
    </p:spTree>
    <p:extLst>
      <p:ext uri="{BB962C8B-B14F-4D97-AF65-F5344CB8AC3E}">
        <p14:creationId xmlns:p14="http://schemas.microsoft.com/office/powerpoint/2010/main" val="3178303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0"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2313772" y="2950795"/>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2818262" y="2566942"/>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588068" y="2582048"/>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169591" y="2994849"/>
            <a:ext cx="1941694" cy="3352974"/>
          </a:xfrm>
          <a:prstGeom prst="rect">
            <a:avLst/>
          </a:prstGeom>
        </p:spPr>
      </p:pic>
      <p:sp>
        <p:nvSpPr>
          <p:cNvPr id="10" name="Rectangle 9">
            <a:extLst>
              <a:ext uri="{FF2B5EF4-FFF2-40B4-BE49-F238E27FC236}">
                <a16:creationId xmlns:a16="http://schemas.microsoft.com/office/drawing/2014/main" id="{8BE337D0-9967-4B58-ADC0-9C77ABCF9570}"/>
              </a:ext>
            </a:extLst>
          </p:cNvPr>
          <p:cNvSpPr/>
          <p:nvPr/>
        </p:nvSpPr>
        <p:spPr>
          <a:xfrm>
            <a:off x="5456266" y="2536190"/>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771653" y="2941910"/>
            <a:ext cx="2370956" cy="3381828"/>
          </a:xfrm>
          <a:prstGeom prst="rect">
            <a:avLst/>
          </a:prstGeom>
        </p:spPr>
      </p:pic>
      <p:graphicFrame>
        <p:nvGraphicFramePr>
          <p:cNvPr id="12" name="Table 11">
            <a:extLst>
              <a:ext uri="{FF2B5EF4-FFF2-40B4-BE49-F238E27FC236}">
                <a16:creationId xmlns:a16="http://schemas.microsoft.com/office/drawing/2014/main" id="{10EED7C3-9082-4C1D-BC15-43DF659EAF0D}"/>
              </a:ext>
            </a:extLst>
          </p:cNvPr>
          <p:cNvGraphicFramePr>
            <a:graphicFrameLocks noGrp="1"/>
          </p:cNvGraphicFramePr>
          <p:nvPr>
            <p:extLst>
              <p:ext uri="{D42A27DB-BD31-4B8C-83A1-F6EECF244321}">
                <p14:modId xmlns:p14="http://schemas.microsoft.com/office/powerpoint/2010/main" val="2067936230"/>
              </p:ext>
            </p:extLst>
          </p:nvPr>
        </p:nvGraphicFramePr>
        <p:xfrm>
          <a:off x="4064867" y="376144"/>
          <a:ext cx="7758546" cy="1854200"/>
        </p:xfrm>
        <a:graphic>
          <a:graphicData uri="http://schemas.openxmlformats.org/drawingml/2006/table">
            <a:tbl>
              <a:tblPr firstRow="1" bandRow="1">
                <a:tableStyleId>{5C22544A-7EE6-4342-B048-85BDC9FD1C3A}</a:tableStyleId>
              </a:tblPr>
              <a:tblGrid>
                <a:gridCol w="817483">
                  <a:extLst>
                    <a:ext uri="{9D8B030D-6E8A-4147-A177-3AD203B41FA5}">
                      <a16:colId xmlns:a16="http://schemas.microsoft.com/office/drawing/2014/main" val="2552527731"/>
                    </a:ext>
                  </a:extLst>
                </a:gridCol>
                <a:gridCol w="1307989">
                  <a:extLst>
                    <a:ext uri="{9D8B030D-6E8A-4147-A177-3AD203B41FA5}">
                      <a16:colId xmlns:a16="http://schemas.microsoft.com/office/drawing/2014/main" val="3360875115"/>
                    </a:ext>
                  </a:extLst>
                </a:gridCol>
                <a:gridCol w="1401139">
                  <a:extLst>
                    <a:ext uri="{9D8B030D-6E8A-4147-A177-3AD203B41FA5}">
                      <a16:colId xmlns:a16="http://schemas.microsoft.com/office/drawing/2014/main" val="249242120"/>
                    </a:ext>
                  </a:extLst>
                </a:gridCol>
                <a:gridCol w="1410645">
                  <a:extLst>
                    <a:ext uri="{9D8B030D-6E8A-4147-A177-3AD203B41FA5}">
                      <a16:colId xmlns:a16="http://schemas.microsoft.com/office/drawing/2014/main" val="3096562265"/>
                    </a:ext>
                  </a:extLst>
                </a:gridCol>
                <a:gridCol w="1410645">
                  <a:extLst>
                    <a:ext uri="{9D8B030D-6E8A-4147-A177-3AD203B41FA5}">
                      <a16:colId xmlns:a16="http://schemas.microsoft.com/office/drawing/2014/main" val="3657640421"/>
                    </a:ext>
                  </a:extLst>
                </a:gridCol>
                <a:gridCol w="1410645">
                  <a:extLst>
                    <a:ext uri="{9D8B030D-6E8A-4147-A177-3AD203B41FA5}">
                      <a16:colId xmlns:a16="http://schemas.microsoft.com/office/drawing/2014/main" val="335980275"/>
                    </a:ext>
                  </a:extLst>
                </a:gridCol>
              </a:tblGrid>
              <a:tr h="370840">
                <a:tc>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a:t>
                      </a:r>
                    </a:p>
                  </a:txBody>
                  <a:tcPr/>
                </a:tc>
                <a:tc>
                  <a:txBody>
                    <a:bodyPr/>
                    <a:lstStyle/>
                    <a:p>
                      <a:r>
                        <a:rPr lang="en-US" sz="1400" dirty="0" err="1"/>
                        <a:t>Soymap</a:t>
                      </a:r>
                      <a:r>
                        <a:rPr lang="en-US" sz="1400" dirty="0"/>
                        <a:t> 3</a:t>
                      </a:r>
                    </a:p>
                  </a:txBody>
                  <a:tcPr/>
                </a:tc>
                <a:tc>
                  <a:txBody>
                    <a:bodyPr/>
                    <a:lstStyle/>
                    <a:p>
                      <a:r>
                        <a:rPr lang="en-US" sz="1400" dirty="0" err="1"/>
                        <a:t>Soymap</a:t>
                      </a:r>
                      <a:r>
                        <a:rPr lang="en-US" sz="1400" dirty="0"/>
                        <a:t> 4</a:t>
                      </a:r>
                    </a:p>
                  </a:txBody>
                  <a:tcPr/>
                </a:tc>
                <a:extLst>
                  <a:ext uri="{0D108BD9-81ED-4DB2-BD59-A6C34878D82A}">
                    <a16:rowId xmlns:a16="http://schemas.microsoft.com/office/drawing/2014/main" val="3551605749"/>
                  </a:ext>
                </a:extLst>
              </a:tr>
              <a:tr h="370840">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tc>
                  <a:txBody>
                    <a:bodyPr/>
                    <a:lstStyle/>
                    <a:p>
                      <a:r>
                        <a:rPr lang="en-US" sz="1400" dirty="0"/>
                        <a:t>0.09</a:t>
                      </a:r>
                    </a:p>
                  </a:txBody>
                  <a:tcPr/>
                </a:tc>
                <a:tc>
                  <a:txBody>
                    <a:bodyPr/>
                    <a:lstStyle/>
                    <a:p>
                      <a:r>
                        <a:rPr lang="en-US" sz="1400" dirty="0"/>
                        <a:t>0</a:t>
                      </a:r>
                    </a:p>
                  </a:txBody>
                  <a:tcPr/>
                </a:tc>
                <a:extLst>
                  <a:ext uri="{0D108BD9-81ED-4DB2-BD59-A6C34878D82A}">
                    <a16:rowId xmlns:a16="http://schemas.microsoft.com/office/drawing/2014/main" val="3985243731"/>
                  </a:ext>
                </a:extLst>
              </a:tr>
              <a:tr h="370840">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tc>
                  <a:txBody>
                    <a:bodyPr/>
                    <a:lstStyle/>
                    <a:p>
                      <a:r>
                        <a:rPr lang="en-US" sz="1400" dirty="0"/>
                        <a:t>0.9</a:t>
                      </a:r>
                    </a:p>
                  </a:txBody>
                  <a:tcPr/>
                </a:tc>
                <a:tc>
                  <a:txBody>
                    <a:bodyPr/>
                    <a:lstStyle/>
                    <a:p>
                      <a:r>
                        <a:rPr lang="en-US" sz="1400" dirty="0"/>
                        <a:t>1</a:t>
                      </a:r>
                    </a:p>
                  </a:txBody>
                  <a:tcPr/>
                </a:tc>
                <a:extLst>
                  <a:ext uri="{0D108BD9-81ED-4DB2-BD59-A6C34878D82A}">
                    <a16:rowId xmlns:a16="http://schemas.microsoft.com/office/drawing/2014/main" val="1110244985"/>
                  </a:ext>
                </a:extLst>
              </a:tr>
            </a:tbl>
          </a:graphicData>
        </a:graphic>
      </p:graphicFrame>
      <p:pic>
        <p:nvPicPr>
          <p:cNvPr id="6" name="Picture 5">
            <a:extLst>
              <a:ext uri="{FF2B5EF4-FFF2-40B4-BE49-F238E27FC236}">
                <a16:creationId xmlns:a16="http://schemas.microsoft.com/office/drawing/2014/main" id="{E6C5016A-910C-4B7C-9D86-1AF4F3B1CEC7}"/>
              </a:ext>
            </a:extLst>
          </p:cNvPr>
          <p:cNvPicPr>
            <a:picLocks noChangeAspect="1"/>
          </p:cNvPicPr>
          <p:nvPr/>
        </p:nvPicPr>
        <p:blipFill rotWithShape="1">
          <a:blip r:embed="rId5"/>
          <a:srcRect l="43939" t="47946" r="43030" b="12592"/>
          <a:stretch/>
        </p:blipFill>
        <p:spPr>
          <a:xfrm>
            <a:off x="7481453" y="2941909"/>
            <a:ext cx="1976583" cy="3367087"/>
          </a:xfrm>
          <a:prstGeom prst="rect">
            <a:avLst/>
          </a:prstGeom>
        </p:spPr>
      </p:pic>
      <p:sp>
        <p:nvSpPr>
          <p:cNvPr id="13" name="Rectangle 12">
            <a:extLst>
              <a:ext uri="{FF2B5EF4-FFF2-40B4-BE49-F238E27FC236}">
                <a16:creationId xmlns:a16="http://schemas.microsoft.com/office/drawing/2014/main" id="{6ECDE6D4-8B1B-4853-A96F-68A0871E5A62}"/>
              </a:ext>
            </a:extLst>
          </p:cNvPr>
          <p:cNvSpPr/>
          <p:nvPr/>
        </p:nvSpPr>
        <p:spPr>
          <a:xfrm>
            <a:off x="7968879" y="2546793"/>
            <a:ext cx="1001729" cy="307777"/>
          </a:xfrm>
          <a:prstGeom prst="rect">
            <a:avLst/>
          </a:prstGeom>
        </p:spPr>
        <p:txBody>
          <a:bodyPr wrap="square">
            <a:spAutoFit/>
          </a:bodyPr>
          <a:lstStyle/>
          <a:p>
            <a:r>
              <a:rPr lang="en-US" sz="1400" b="1" dirty="0" err="1"/>
              <a:t>Soymap</a:t>
            </a:r>
            <a:r>
              <a:rPr lang="en-US" sz="1400" b="1" dirty="0"/>
              <a:t> 3</a:t>
            </a:r>
          </a:p>
        </p:txBody>
      </p:sp>
      <p:pic>
        <p:nvPicPr>
          <p:cNvPr id="9" name="Picture 8">
            <a:extLst>
              <a:ext uri="{FF2B5EF4-FFF2-40B4-BE49-F238E27FC236}">
                <a16:creationId xmlns:a16="http://schemas.microsoft.com/office/drawing/2014/main" id="{DC6C36F5-7407-4F0D-B1B4-DF94E518EB14}"/>
              </a:ext>
            </a:extLst>
          </p:cNvPr>
          <p:cNvPicPr>
            <a:picLocks noChangeAspect="1"/>
          </p:cNvPicPr>
          <p:nvPr/>
        </p:nvPicPr>
        <p:blipFill rotWithShape="1">
          <a:blip r:embed="rId6"/>
          <a:srcRect l="44753" t="47677" r="40588" b="10572"/>
          <a:stretch/>
        </p:blipFill>
        <p:spPr>
          <a:xfrm>
            <a:off x="9796879" y="2958647"/>
            <a:ext cx="2118029" cy="3393241"/>
          </a:xfrm>
          <a:prstGeom prst="rect">
            <a:avLst/>
          </a:prstGeom>
        </p:spPr>
      </p:pic>
      <p:sp>
        <p:nvSpPr>
          <p:cNvPr id="14" name="Rectangle 13">
            <a:extLst>
              <a:ext uri="{FF2B5EF4-FFF2-40B4-BE49-F238E27FC236}">
                <a16:creationId xmlns:a16="http://schemas.microsoft.com/office/drawing/2014/main" id="{E03481E6-79EF-4464-8FBA-EC9A65F057AB}"/>
              </a:ext>
            </a:extLst>
          </p:cNvPr>
          <p:cNvSpPr/>
          <p:nvPr/>
        </p:nvSpPr>
        <p:spPr>
          <a:xfrm>
            <a:off x="10431770" y="2582047"/>
            <a:ext cx="1001729" cy="307777"/>
          </a:xfrm>
          <a:prstGeom prst="rect">
            <a:avLst/>
          </a:prstGeom>
        </p:spPr>
        <p:txBody>
          <a:bodyPr wrap="square">
            <a:spAutoFit/>
          </a:bodyPr>
          <a:lstStyle/>
          <a:p>
            <a:r>
              <a:rPr lang="en-US" sz="1400" b="1" dirty="0" err="1"/>
              <a:t>Soymap</a:t>
            </a:r>
            <a:r>
              <a:rPr lang="en-US" sz="1400" b="1" dirty="0"/>
              <a:t> 4</a:t>
            </a:r>
          </a:p>
        </p:txBody>
      </p:sp>
    </p:spTree>
    <p:extLst>
      <p:ext uri="{BB962C8B-B14F-4D97-AF65-F5344CB8AC3E}">
        <p14:creationId xmlns:p14="http://schemas.microsoft.com/office/powerpoint/2010/main" val="39191203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TotalTime>
  <Words>1814</Words>
  <Application>Microsoft Office PowerPoint</Application>
  <PresentationFormat>Widescreen</PresentationFormat>
  <Paragraphs>256</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Soymap classification and timing algorithm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27</cp:revision>
  <dcterms:created xsi:type="dcterms:W3CDTF">2019-03-21T22:04:56Z</dcterms:created>
  <dcterms:modified xsi:type="dcterms:W3CDTF">2019-03-23T03:55:28Z</dcterms:modified>
</cp:coreProperties>
</file>